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33"/>
  </p:notesMasterIdLst>
  <p:sldIdLst>
    <p:sldId id="256" r:id="rId2"/>
    <p:sldId id="265" r:id="rId3"/>
    <p:sldId id="299" r:id="rId4"/>
    <p:sldId id="271" r:id="rId5"/>
    <p:sldId id="285" r:id="rId6"/>
    <p:sldId id="286" r:id="rId7"/>
    <p:sldId id="287" r:id="rId8"/>
    <p:sldId id="300" r:id="rId9"/>
    <p:sldId id="275" r:id="rId10"/>
    <p:sldId id="288" r:id="rId11"/>
    <p:sldId id="276" r:id="rId12"/>
    <p:sldId id="277" r:id="rId13"/>
    <p:sldId id="278" r:id="rId14"/>
    <p:sldId id="279" r:id="rId15"/>
    <p:sldId id="280" r:id="rId16"/>
    <p:sldId id="281" r:id="rId17"/>
    <p:sldId id="284" r:id="rId18"/>
    <p:sldId id="282" r:id="rId19"/>
    <p:sldId id="290" r:id="rId20"/>
    <p:sldId id="264" r:id="rId21"/>
    <p:sldId id="269" r:id="rId22"/>
    <p:sldId id="289" r:id="rId23"/>
    <p:sldId id="262" r:id="rId24"/>
    <p:sldId id="296" r:id="rId25"/>
    <p:sldId id="297" r:id="rId26"/>
    <p:sldId id="292" r:id="rId27"/>
    <p:sldId id="291" r:id="rId28"/>
    <p:sldId id="293" r:id="rId29"/>
    <p:sldId id="295" r:id="rId30"/>
    <p:sldId id="294" r:id="rId31"/>
    <p:sldId id="301"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61" autoAdjust="0"/>
    <p:restoredTop sz="86409"/>
  </p:normalViewPr>
  <p:slideViewPr>
    <p:cSldViewPr snapToGrid="0">
      <p:cViewPr varScale="1">
        <p:scale>
          <a:sx n="87" d="100"/>
          <a:sy n="87" d="100"/>
        </p:scale>
        <p:origin x="1080" y="20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 Id="rId39"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E10788-56CD-4C48-91E5-91F1E4CD8E96}" type="datetimeFigureOut">
              <a:rPr lang="tr-TR" smtClean="0"/>
              <a:t>19.10.2017</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Ana metin stillerini düzenlemek için tıklayın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51F9CF-F907-0A46-8FFD-9FB6FD2197AB}" type="slidenum">
              <a:rPr lang="tr-TR" smtClean="0"/>
              <a:t>‹#›</a:t>
            </a:fld>
            <a:endParaRPr lang="tr-TR"/>
          </a:p>
        </p:txBody>
      </p:sp>
    </p:spTree>
    <p:extLst>
      <p:ext uri="{BB962C8B-B14F-4D97-AF65-F5344CB8AC3E}">
        <p14:creationId xmlns:p14="http://schemas.microsoft.com/office/powerpoint/2010/main" val="248070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A251F9CF-F907-0A46-8FFD-9FB6FD2197AB}" type="slidenum">
              <a:rPr lang="tr-TR" smtClean="0"/>
              <a:t>2</a:t>
            </a:fld>
            <a:endParaRPr lang="tr-TR"/>
          </a:p>
        </p:txBody>
      </p:sp>
    </p:spTree>
    <p:extLst>
      <p:ext uri="{BB962C8B-B14F-4D97-AF65-F5344CB8AC3E}">
        <p14:creationId xmlns:p14="http://schemas.microsoft.com/office/powerpoint/2010/main" val="908080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A251F9CF-F907-0A46-8FFD-9FB6FD2197AB}" type="slidenum">
              <a:rPr lang="tr-TR" smtClean="0"/>
              <a:t>11</a:t>
            </a:fld>
            <a:endParaRPr lang="tr-TR"/>
          </a:p>
        </p:txBody>
      </p:sp>
    </p:spTree>
    <p:extLst>
      <p:ext uri="{BB962C8B-B14F-4D97-AF65-F5344CB8AC3E}">
        <p14:creationId xmlns:p14="http://schemas.microsoft.com/office/powerpoint/2010/main" val="1060445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A251F9CF-F907-0A46-8FFD-9FB6FD2197AB}" type="slidenum">
              <a:rPr lang="tr-TR" smtClean="0"/>
              <a:t>17</a:t>
            </a:fld>
            <a:endParaRPr lang="tr-TR"/>
          </a:p>
        </p:txBody>
      </p:sp>
    </p:spTree>
    <p:extLst>
      <p:ext uri="{BB962C8B-B14F-4D97-AF65-F5344CB8AC3E}">
        <p14:creationId xmlns:p14="http://schemas.microsoft.com/office/powerpoint/2010/main" val="827636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tr-TR"/>
              <a:t>Asıl başlık stili için tıklayın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143633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tr-TR"/>
              <a:t>Asıl başlık stili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2453026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tr-TR"/>
              <a:t>Asıl başlık stili için tıklayın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1388247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E3EAD71A-4DFE-4F67-88BB-5DB106820864}" type="datetimeFigureOut">
              <a:rPr lang="tr-TR" smtClean="0"/>
              <a:t>19.10.2017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1761907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a:t>Asıl başlık stili için tıklayın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E3EAD71A-4DFE-4F67-88BB-5DB106820864}" type="datetimeFigureOut">
              <a:rPr lang="tr-TR" smtClean="0"/>
              <a:t>19.10.2017</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4122883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tr-TR"/>
              <a:t>Asıl başlık stili için tıklayın</a:t>
            </a:r>
            <a:endParaRPr lang="en-US" dirty="0"/>
          </a:p>
        </p:txBody>
      </p:sp>
      <p:sp>
        <p:nvSpPr>
          <p:cNvPr id="3" name="Date Placeholder 2"/>
          <p:cNvSpPr>
            <a:spLocks noGrp="1"/>
          </p:cNvSpPr>
          <p:nvPr>
            <p:ph type="dt" sz="half" idx="10"/>
          </p:nvPr>
        </p:nvSpPr>
        <p:spPr/>
        <p:txBody>
          <a:bodyPr/>
          <a:lstStyle/>
          <a:p>
            <a:fld id="{E3EAD71A-4DFE-4F67-88BB-5DB106820864}" type="datetimeFigureOut">
              <a:rPr lang="tr-TR" smtClean="0"/>
              <a:t>19.10.2017</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4073945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EAD71A-4DFE-4F67-88BB-5DB106820864}" type="datetimeFigureOut">
              <a:rPr lang="tr-TR" smtClean="0"/>
              <a:t>19.10.2017</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3321764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tr-TR"/>
              <a:t>Asıl başlık stili için tıklayın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tr-TR"/>
              <a:t>Asıl metin stillerini düzenle</a:t>
            </a:r>
          </a:p>
        </p:txBody>
      </p:sp>
      <p:sp>
        <p:nvSpPr>
          <p:cNvPr id="5" name="Date Placeholder 4"/>
          <p:cNvSpPr>
            <a:spLocks noGrp="1"/>
          </p:cNvSpPr>
          <p:nvPr>
            <p:ph type="dt" sz="half" idx="10"/>
          </p:nvPr>
        </p:nvSpPr>
        <p:spPr/>
        <p:txBody>
          <a:bodyPr/>
          <a:lstStyle/>
          <a:p>
            <a:fld id="{E3EAD71A-4DFE-4F67-88BB-5DB106820864}" type="datetimeFigureOut">
              <a:rPr lang="tr-TR" smtClean="0"/>
              <a:t>19.10.2017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1630801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tr-TR"/>
              <a:t>Asıl başlık stili için tıklayın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E3EAD71A-4DFE-4F67-88BB-5DB106820864}" type="datetimeFigureOut">
              <a:rPr lang="tr-TR" smtClean="0"/>
              <a:t>19.10.2017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294057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tr-TR"/>
              <a:t>Asıl başlık stili için tıklayın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3139955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tr-TR"/>
              <a:t>Asıl başlık stili için tıklayın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19475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tr-TR"/>
              <a:t>Asıl başlık stili için tıklayın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599219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tr-TR"/>
              <a:t>Asıl başlık stili için tıklayın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353780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tr-TR"/>
              <a:t>Asıl başlık stili için tıklayın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12979058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35060239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tr-TR"/>
              <a:t>Asıl başlık stili için tıklayın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E3EAD71A-4DFE-4F67-88BB-5DB106820864}" type="datetimeFigureOut">
              <a:rPr lang="tr-TR" smtClean="0"/>
              <a:t>19.10.2017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E94A2496-1E1E-414E-8B20-BDE98E531649}" type="slidenum">
              <a:rPr lang="tr-TR" smtClean="0"/>
              <a:t>‹#›</a:t>
            </a:fld>
            <a:endParaRPr lang="tr-TR"/>
          </a:p>
        </p:txBody>
      </p:sp>
    </p:spTree>
    <p:extLst>
      <p:ext uri="{BB962C8B-B14F-4D97-AF65-F5344CB8AC3E}">
        <p14:creationId xmlns:p14="http://schemas.microsoft.com/office/powerpoint/2010/main" val="352976769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tr-TR"/>
              <a:t>Asıl başlık stili için tıklayın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3EAD71A-4DFE-4F67-88BB-5DB106820864}" type="datetimeFigureOut">
              <a:rPr lang="tr-TR" smtClean="0"/>
              <a:t>19.10.2017</a:t>
            </a:fld>
            <a:endParaRPr lang="tr-T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94A2496-1E1E-414E-8B20-BDE98E531649}" type="slidenum">
              <a:rPr lang="tr-TR" smtClean="0"/>
              <a:t>‹#›</a:t>
            </a:fld>
            <a:endParaRPr lang="tr-TR"/>
          </a:p>
        </p:txBody>
      </p:sp>
    </p:spTree>
    <p:extLst>
      <p:ext uri="{BB962C8B-B14F-4D97-AF65-F5344CB8AC3E}">
        <p14:creationId xmlns:p14="http://schemas.microsoft.com/office/powerpoint/2010/main" val="196623350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4" Type="http://schemas.openxmlformats.org/officeDocument/2006/relationships/image" Target="../media/image11.jpeg"/><Relationship Id="rId5"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image" Target="../media/image12.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 Id="rId3"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 Id="rId3"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 Id="rId3"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 Id="rId3"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86EA6E03-FB48-440D-853A-533D32A41F06}"/>
              </a:ext>
            </a:extLst>
          </p:cNvPr>
          <p:cNvSpPr>
            <a:spLocks noGrp="1"/>
          </p:cNvSpPr>
          <p:nvPr>
            <p:ph type="ctrTitle"/>
          </p:nvPr>
        </p:nvSpPr>
        <p:spPr>
          <a:xfrm>
            <a:off x="1142038" y="2382482"/>
            <a:ext cx="7659535" cy="2407671"/>
          </a:xfrm>
        </p:spPr>
        <p:txBody>
          <a:bodyPr/>
          <a:lstStyle/>
          <a:p>
            <a:pPr algn="l"/>
            <a:r>
              <a:rPr lang="tr-TR" sz="3600" b="1" dirty="0">
                <a:latin typeface="Arial" charset="-94"/>
                <a:ea typeface="Arial" charset="-94"/>
                <a:cs typeface="Arial" charset="-94"/>
              </a:rPr>
              <a:t>ARITMA ÇAMURU </a:t>
            </a:r>
            <a:r>
              <a:rPr lang="tr-TR" sz="3600" b="1" dirty="0" smtClean="0">
                <a:latin typeface="Arial" charset="-94"/>
                <a:ea typeface="Arial" charset="-94"/>
                <a:cs typeface="Arial" charset="-94"/>
              </a:rPr>
              <a:t/>
            </a:r>
            <a:br>
              <a:rPr lang="tr-TR" sz="3600" b="1" dirty="0" smtClean="0">
                <a:latin typeface="Arial" charset="-94"/>
                <a:ea typeface="Arial" charset="-94"/>
                <a:cs typeface="Arial" charset="-94"/>
              </a:rPr>
            </a:br>
            <a:r>
              <a:rPr lang="tr-TR" sz="3600" b="1" dirty="0" smtClean="0">
                <a:latin typeface="Arial" charset="-94"/>
                <a:ea typeface="Arial" charset="-94"/>
                <a:cs typeface="Arial" charset="-94"/>
              </a:rPr>
              <a:t>YÖNETİM </a:t>
            </a:r>
            <a:r>
              <a:rPr lang="tr-TR" sz="3600" b="1" dirty="0">
                <a:latin typeface="Arial" charset="-94"/>
                <a:ea typeface="Arial" charset="-94"/>
                <a:cs typeface="Arial" charset="-94"/>
              </a:rPr>
              <a:t>SİSTEMLERİ </a:t>
            </a:r>
            <a:br>
              <a:rPr lang="tr-TR" sz="3600" b="1" dirty="0">
                <a:latin typeface="Arial" charset="-94"/>
                <a:ea typeface="Arial" charset="-94"/>
                <a:cs typeface="Arial" charset="-94"/>
              </a:rPr>
            </a:br>
            <a:r>
              <a:rPr lang="tr-TR" sz="3600" b="1" dirty="0" smtClean="0">
                <a:latin typeface="Arial" charset="-94"/>
                <a:ea typeface="Arial" charset="-94"/>
                <a:cs typeface="Arial" charset="-94"/>
              </a:rPr>
              <a:t>ve </a:t>
            </a:r>
            <a:r>
              <a:rPr lang="tr-TR" sz="3600" b="1" dirty="0">
                <a:latin typeface="Arial" charset="-94"/>
                <a:ea typeface="Arial" charset="-94"/>
                <a:cs typeface="Arial" charset="-94"/>
              </a:rPr>
              <a:t/>
            </a:r>
            <a:br>
              <a:rPr lang="tr-TR" sz="3600" b="1" dirty="0">
                <a:latin typeface="Arial" charset="-94"/>
                <a:ea typeface="Arial" charset="-94"/>
                <a:cs typeface="Arial" charset="-94"/>
              </a:rPr>
            </a:br>
            <a:r>
              <a:rPr lang="tr-TR" sz="3600" b="1" dirty="0">
                <a:latin typeface="Arial" charset="-94"/>
                <a:ea typeface="Arial" charset="-94"/>
                <a:cs typeface="Arial" charset="-94"/>
              </a:rPr>
              <a:t>ÖRNEK TESİS SUNUMU</a:t>
            </a:r>
          </a:p>
        </p:txBody>
      </p:sp>
      <p:pic>
        <p:nvPicPr>
          <p:cNvPr id="4" name="Resim 3">
            <a:extLst>
              <a:ext uri="{FF2B5EF4-FFF2-40B4-BE49-F238E27FC236}">
                <a16:creationId xmlns="" xmlns:a16="http://schemas.microsoft.com/office/drawing/2014/main" id="{F426145C-49DA-4C3B-BB2F-19227389B730}"/>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144306" y="1068503"/>
            <a:ext cx="3573194" cy="712232"/>
          </a:xfrm>
          <a:prstGeom prst="rect">
            <a:avLst/>
          </a:prstGeom>
          <a:noFill/>
          <a:ln w="25400">
            <a:noFill/>
          </a:ln>
        </p:spPr>
      </p:pic>
      <p:sp>
        <p:nvSpPr>
          <p:cNvPr id="3" name="TextBox 2"/>
          <p:cNvSpPr txBox="1"/>
          <p:nvPr/>
        </p:nvSpPr>
        <p:spPr>
          <a:xfrm>
            <a:off x="1161731" y="5365311"/>
            <a:ext cx="3701780" cy="1015663"/>
          </a:xfrm>
          <a:prstGeom prst="rect">
            <a:avLst/>
          </a:prstGeom>
          <a:noFill/>
        </p:spPr>
        <p:txBody>
          <a:bodyPr wrap="square" rtlCol="0">
            <a:spAutoFit/>
          </a:bodyPr>
          <a:lstStyle/>
          <a:p>
            <a:r>
              <a:rPr lang="en-US" b="1" dirty="0" smtClean="0">
                <a:solidFill>
                  <a:schemeClr val="tx1">
                    <a:lumMod val="65000"/>
                    <a:lumOff val="35000"/>
                  </a:schemeClr>
                </a:solidFill>
              </a:rPr>
              <a:t>Sudan </a:t>
            </a:r>
            <a:r>
              <a:rPr lang="en-US" b="1" dirty="0" err="1" smtClean="0">
                <a:solidFill>
                  <a:schemeClr val="tx1">
                    <a:lumMod val="65000"/>
                    <a:lumOff val="35000"/>
                  </a:schemeClr>
                </a:solidFill>
              </a:rPr>
              <a:t>Şahin</a:t>
            </a:r>
            <a:endParaRPr lang="en-US" b="1" dirty="0" smtClean="0">
              <a:solidFill>
                <a:schemeClr val="tx1">
                  <a:lumMod val="65000"/>
                  <a:lumOff val="35000"/>
                </a:schemeClr>
              </a:solidFill>
            </a:endParaRPr>
          </a:p>
          <a:p>
            <a:r>
              <a:rPr lang="en-US" sz="1400" dirty="0" err="1" smtClean="0">
                <a:solidFill>
                  <a:schemeClr val="tx1">
                    <a:lumMod val="65000"/>
                    <a:lumOff val="35000"/>
                  </a:schemeClr>
                </a:solidFill>
              </a:rPr>
              <a:t>Yüksek</a:t>
            </a:r>
            <a:r>
              <a:rPr lang="en-US" sz="1400" dirty="0" smtClean="0">
                <a:solidFill>
                  <a:schemeClr val="tx1">
                    <a:lumMod val="65000"/>
                    <a:lumOff val="35000"/>
                  </a:schemeClr>
                </a:solidFill>
              </a:rPr>
              <a:t> </a:t>
            </a:r>
            <a:r>
              <a:rPr lang="en-US" sz="1400" dirty="0" err="1" smtClean="0">
                <a:solidFill>
                  <a:schemeClr val="tx1">
                    <a:lumMod val="65000"/>
                    <a:lumOff val="35000"/>
                  </a:schemeClr>
                </a:solidFill>
              </a:rPr>
              <a:t>Çevre</a:t>
            </a:r>
            <a:r>
              <a:rPr lang="en-US" sz="1400" dirty="0" smtClean="0">
                <a:solidFill>
                  <a:schemeClr val="tx1">
                    <a:lumMod val="65000"/>
                    <a:lumOff val="35000"/>
                  </a:schemeClr>
                </a:solidFill>
              </a:rPr>
              <a:t> </a:t>
            </a:r>
            <a:r>
              <a:rPr lang="en-US" sz="1400" dirty="0" err="1" smtClean="0">
                <a:solidFill>
                  <a:schemeClr val="tx1">
                    <a:lumMod val="65000"/>
                    <a:lumOff val="35000"/>
                  </a:schemeClr>
                </a:solidFill>
              </a:rPr>
              <a:t>Mühendisi</a:t>
            </a:r>
            <a:endParaRPr lang="en-US" sz="1400" dirty="0" smtClean="0">
              <a:solidFill>
                <a:schemeClr val="tx1">
                  <a:lumMod val="65000"/>
                  <a:lumOff val="35000"/>
                </a:schemeClr>
              </a:solidFill>
            </a:endParaRPr>
          </a:p>
          <a:p>
            <a:endParaRPr lang="en-US" sz="1400" dirty="0">
              <a:solidFill>
                <a:schemeClr val="tx1">
                  <a:lumMod val="65000"/>
                  <a:lumOff val="35000"/>
                </a:schemeClr>
              </a:solidFill>
            </a:endParaRPr>
          </a:p>
          <a:p>
            <a:r>
              <a:rPr lang="en-US" sz="1400" dirty="0" smtClean="0">
                <a:solidFill>
                  <a:schemeClr val="tx1">
                    <a:lumMod val="65000"/>
                    <a:lumOff val="35000"/>
                  </a:schemeClr>
                </a:solidFill>
              </a:rPr>
              <a:t>19 </a:t>
            </a:r>
            <a:r>
              <a:rPr lang="en-US" sz="1400" dirty="0" err="1" smtClean="0">
                <a:solidFill>
                  <a:schemeClr val="tx1">
                    <a:lumMod val="65000"/>
                    <a:lumOff val="35000"/>
                  </a:schemeClr>
                </a:solidFill>
              </a:rPr>
              <a:t>Ekim</a:t>
            </a:r>
            <a:r>
              <a:rPr lang="en-US" sz="1400" dirty="0" smtClean="0">
                <a:solidFill>
                  <a:schemeClr val="tx1">
                    <a:lumMod val="65000"/>
                    <a:lumOff val="35000"/>
                  </a:schemeClr>
                </a:solidFill>
              </a:rPr>
              <a:t> 2017, Ankara</a:t>
            </a:r>
            <a:endParaRPr lang="en-US" sz="1400" dirty="0">
              <a:solidFill>
                <a:schemeClr val="tx1">
                  <a:lumMod val="65000"/>
                  <a:lumOff val="35000"/>
                </a:schemeClr>
              </a:solidFill>
            </a:endParaRPr>
          </a:p>
        </p:txBody>
      </p:sp>
    </p:spTree>
    <p:extLst>
      <p:ext uri="{BB962C8B-B14F-4D97-AF65-F5344CB8AC3E}">
        <p14:creationId xmlns:p14="http://schemas.microsoft.com/office/powerpoint/2010/main" val="11872651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 xmlns:a16="http://schemas.microsoft.com/office/drawing/2014/main" id="{35D35E11-37D4-40BF-9EFC-C27F763B976C}"/>
              </a:ext>
            </a:extLst>
          </p:cNvPr>
          <p:cNvSpPr>
            <a:spLocks noGrp="1"/>
          </p:cNvSpPr>
          <p:nvPr>
            <p:ph idx="1"/>
          </p:nvPr>
        </p:nvSpPr>
        <p:spPr>
          <a:xfrm>
            <a:off x="435428" y="841829"/>
            <a:ext cx="6219899" cy="5660571"/>
          </a:xfrm>
        </p:spPr>
        <p:txBody>
          <a:bodyPr anchor="ctr">
            <a:normAutofit/>
          </a:bodyPr>
          <a:lstStyle/>
          <a:p>
            <a:pPr marL="0" indent="0">
              <a:buNone/>
            </a:pPr>
            <a:r>
              <a:rPr lang="tr-TR" sz="2800" dirty="0">
                <a:latin typeface="Arial" charset="-94"/>
                <a:ea typeface="Arial" charset="-94"/>
                <a:cs typeface="Arial" charset="-94"/>
              </a:rPr>
              <a:t>Ülkemizde çevre bilincinin ve yatırımların artmasına bağlı olarak arıtılan atık su miktarının artması, ortaya çıkan arıtma </a:t>
            </a:r>
            <a:r>
              <a:rPr lang="tr-TR" sz="2800" dirty="0" smtClean="0">
                <a:latin typeface="Arial" charset="-94"/>
                <a:ea typeface="Arial" charset="-94"/>
                <a:cs typeface="Arial" charset="-94"/>
              </a:rPr>
              <a:t>çamur </a:t>
            </a:r>
            <a:r>
              <a:rPr lang="tr-TR" sz="2800" dirty="0">
                <a:latin typeface="Arial" charset="-94"/>
                <a:ea typeface="Arial" charset="-94"/>
                <a:cs typeface="Arial" charset="-94"/>
              </a:rPr>
              <a:t>miktarının artışını da beraberinde </a:t>
            </a:r>
            <a:r>
              <a:rPr lang="tr-TR" sz="2800" dirty="0" smtClean="0">
                <a:latin typeface="Arial" charset="-94"/>
                <a:ea typeface="Arial" charset="-94"/>
                <a:cs typeface="Arial" charset="-94"/>
              </a:rPr>
              <a:t>getirmiştir.</a:t>
            </a:r>
            <a:endParaRPr lang="tr-TR" sz="2800" dirty="0">
              <a:latin typeface="Arial" charset="-94"/>
              <a:ea typeface="Arial" charset="-94"/>
              <a:cs typeface="Arial" charset="-94"/>
            </a:endParaRPr>
          </a:p>
        </p:txBody>
      </p:sp>
      <p:pic>
        <p:nvPicPr>
          <p:cNvPr id="5" name="Resim 4">
            <a:extLst>
              <a:ext uri="{FF2B5EF4-FFF2-40B4-BE49-F238E27FC236}">
                <a16:creationId xmlns="" xmlns:a16="http://schemas.microsoft.com/office/drawing/2014/main" id="{B2C78771-F556-4B6B-B0AA-0410758B9D39}"/>
              </a:ext>
            </a:extLst>
          </p:cNvPr>
          <p:cNvPicPr>
            <a:picLocks noChangeAspect="1"/>
          </p:cNvPicPr>
          <p:nvPr/>
        </p:nvPicPr>
        <p:blipFill>
          <a:blip r:embed="rId3"/>
          <a:stretch>
            <a:fillRect/>
          </a:stretch>
        </p:blipFill>
        <p:spPr>
          <a:xfrm>
            <a:off x="7450566" y="1279278"/>
            <a:ext cx="2683796" cy="44225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esim 5">
            <a:extLst>
              <a:ext uri="{FF2B5EF4-FFF2-40B4-BE49-F238E27FC236}">
                <a16:creationId xmlns="" xmlns:a16="http://schemas.microsoft.com/office/drawing/2014/main" id="{5ED5BB4F-C77B-4B78-AF8A-8F97987B1944}"/>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2553967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639935" y="609600"/>
            <a:ext cx="8634067" cy="1320800"/>
          </a:xfrm>
        </p:spPr>
        <p:txBody>
          <a:bodyPr/>
          <a:lstStyle/>
          <a:p>
            <a:r>
              <a:rPr lang="tr-TR" b="1" dirty="0" smtClean="0">
                <a:solidFill>
                  <a:srgbClr val="92D050"/>
                </a:solidFill>
                <a:latin typeface="Arial" charset="-94"/>
                <a:ea typeface="Arial" charset="-94"/>
                <a:cs typeface="Arial" charset="-94"/>
              </a:rPr>
              <a:t>ARITMA ÇAMURU NEDİR?</a:t>
            </a:r>
            <a:r>
              <a:rPr lang="tr-TR" b="1" dirty="0">
                <a:solidFill>
                  <a:srgbClr val="92D050"/>
                </a:solidFill>
                <a:latin typeface="Arial" charset="-94"/>
                <a:ea typeface="Arial" charset="-94"/>
                <a:cs typeface="Arial" charset="-94"/>
              </a:rPr>
              <a:t/>
            </a:r>
            <a:br>
              <a:rPr lang="tr-TR" b="1" dirty="0">
                <a:solidFill>
                  <a:srgbClr val="92D050"/>
                </a:solidFill>
                <a:latin typeface="Arial" charset="-94"/>
                <a:ea typeface="Arial" charset="-94"/>
                <a:cs typeface="Arial" charset="-94"/>
              </a:rPr>
            </a:br>
            <a:endParaRPr lang="tr-TR" dirty="0">
              <a:latin typeface="Arial" charset="-94"/>
              <a:ea typeface="Arial" charset="-94"/>
              <a:cs typeface="Arial" charset="-94"/>
            </a:endParaRPr>
          </a:p>
        </p:txBody>
      </p:sp>
      <p:sp>
        <p:nvSpPr>
          <p:cNvPr id="3" name="İçerik Yer Tutucusu 2"/>
          <p:cNvSpPr>
            <a:spLocks noGrp="1"/>
          </p:cNvSpPr>
          <p:nvPr>
            <p:ph idx="1"/>
          </p:nvPr>
        </p:nvSpPr>
        <p:spPr>
          <a:xfrm>
            <a:off x="608419" y="2160589"/>
            <a:ext cx="8596668" cy="3880773"/>
          </a:xfrm>
        </p:spPr>
        <p:txBody>
          <a:bodyPr anchor="ctr">
            <a:normAutofit lnSpcReduction="10000"/>
          </a:bodyPr>
          <a:lstStyle/>
          <a:p>
            <a:pPr marL="0" indent="0">
              <a:buNone/>
            </a:pPr>
            <a:r>
              <a:rPr lang="tr-TR" sz="2800" dirty="0" smtClean="0">
                <a:latin typeface="Arial" charset="-94"/>
                <a:ea typeface="Arial" charset="-94"/>
                <a:cs typeface="Arial" charset="-94"/>
              </a:rPr>
              <a:t>Su </a:t>
            </a:r>
            <a:r>
              <a:rPr lang="tr-TR" sz="2800" dirty="0">
                <a:latin typeface="Arial" charset="-94"/>
                <a:ea typeface="Arial" charset="-94"/>
                <a:cs typeface="Arial" charset="-94"/>
              </a:rPr>
              <a:t>ve </a:t>
            </a:r>
            <a:r>
              <a:rPr lang="tr-TR" sz="2800" dirty="0" smtClean="0">
                <a:latin typeface="Arial" charset="-94"/>
                <a:ea typeface="Arial" charset="-94"/>
                <a:cs typeface="Arial" charset="-94"/>
              </a:rPr>
              <a:t>atık suların </a:t>
            </a:r>
            <a:r>
              <a:rPr lang="tr-TR" sz="2800" dirty="0">
                <a:latin typeface="Arial" charset="-94"/>
                <a:ea typeface="Arial" charset="-94"/>
                <a:cs typeface="Arial" charset="-94"/>
              </a:rPr>
              <a:t>arıtımından ortaya çıkan, taşıdıkları özelliklerden dolayı  kendilerinin de arıtılması gereken, arıtılmadan çevreye verildiğinde çevrede hasar oluşturabilecek, katı ve sıvı karışımlarından meydana gelen maddelerdir.</a:t>
            </a:r>
          </a:p>
          <a:p>
            <a:pPr marL="0" indent="0">
              <a:buNone/>
            </a:pPr>
            <a:r>
              <a:rPr lang="tr-TR" sz="2800" dirty="0">
                <a:latin typeface="Arial" charset="-94"/>
                <a:ea typeface="Arial" charset="-94"/>
                <a:cs typeface="Arial" charset="-94"/>
              </a:rPr>
              <a:t/>
            </a:r>
            <a:br>
              <a:rPr lang="tr-TR" sz="2800" dirty="0">
                <a:latin typeface="Arial" charset="-94"/>
                <a:ea typeface="Arial" charset="-94"/>
                <a:cs typeface="Arial" charset="-94"/>
              </a:rPr>
            </a:br>
            <a:r>
              <a:rPr lang="tr-TR" sz="2800" dirty="0" smtClean="0">
                <a:latin typeface="Arial" charset="-94"/>
                <a:ea typeface="Arial" charset="-94"/>
                <a:cs typeface="Arial" charset="-94"/>
              </a:rPr>
              <a:t>Türkiye </a:t>
            </a:r>
            <a:r>
              <a:rPr lang="tr-TR" sz="2800" dirty="0">
                <a:latin typeface="Arial" charset="-94"/>
                <a:ea typeface="Arial" charset="-94"/>
                <a:cs typeface="Arial" charset="-94"/>
              </a:rPr>
              <a:t>genelinde günlük kuru madde olarak üretilen arıtma çamuru miktarı ortalama 1000 ton civarındadır</a:t>
            </a:r>
            <a:r>
              <a:rPr lang="tr-TR" sz="2800" i="1" dirty="0" smtClean="0">
                <a:latin typeface="Arial" charset="-94"/>
                <a:ea typeface="Arial" charset="-94"/>
                <a:cs typeface="Arial" charset="-94"/>
              </a:rPr>
              <a:t>. </a:t>
            </a:r>
            <a:endParaRPr lang="tr-TR" dirty="0">
              <a:latin typeface="Arial" charset="-94"/>
              <a:ea typeface="Arial" charset="-94"/>
              <a:cs typeface="Arial" charset="-94"/>
            </a:endParaRPr>
          </a:p>
        </p:txBody>
      </p:sp>
      <p:pic>
        <p:nvPicPr>
          <p:cNvPr id="4"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9640812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 xmlns:a16="http://schemas.microsoft.com/office/drawing/2014/main" id="{6E9CD246-DD25-4060-A7AD-0EF3FB353186}"/>
              </a:ext>
            </a:extLst>
          </p:cNvPr>
          <p:cNvSpPr>
            <a:spLocks noGrp="1"/>
          </p:cNvSpPr>
          <p:nvPr>
            <p:ph idx="1"/>
          </p:nvPr>
        </p:nvSpPr>
        <p:spPr>
          <a:xfrm>
            <a:off x="472568" y="335467"/>
            <a:ext cx="8732657" cy="1052623"/>
          </a:xfrm>
        </p:spPr>
        <p:txBody>
          <a:bodyPr>
            <a:normAutofit/>
          </a:bodyPr>
          <a:lstStyle/>
          <a:p>
            <a:pPr marL="0" indent="0">
              <a:buNone/>
            </a:pPr>
            <a:r>
              <a:rPr lang="tr-TR" sz="2800" b="1" dirty="0">
                <a:solidFill>
                  <a:schemeClr val="accent1"/>
                </a:solidFill>
                <a:latin typeface="Arial" charset="-94"/>
                <a:ea typeface="Arial" charset="-94"/>
                <a:cs typeface="Arial" charset="-94"/>
              </a:rPr>
              <a:t>2016 YILI ATIKSU ARITMA TESİS SAYISI </a:t>
            </a:r>
            <a:br>
              <a:rPr lang="tr-TR" sz="2800" b="1" dirty="0">
                <a:solidFill>
                  <a:schemeClr val="accent1"/>
                </a:solidFill>
                <a:latin typeface="Arial" charset="-94"/>
                <a:ea typeface="Arial" charset="-94"/>
                <a:cs typeface="Arial" charset="-94"/>
              </a:rPr>
            </a:br>
            <a:r>
              <a:rPr lang="tr-TR" sz="2800" b="1" dirty="0" smtClean="0">
                <a:solidFill>
                  <a:schemeClr val="accent1"/>
                </a:solidFill>
                <a:latin typeface="Arial" charset="-94"/>
                <a:ea typeface="Arial" charset="-94"/>
                <a:cs typeface="Arial" charset="-94"/>
              </a:rPr>
              <a:t>VE </a:t>
            </a:r>
            <a:r>
              <a:rPr lang="tr-TR" sz="2800" b="1" dirty="0">
                <a:solidFill>
                  <a:schemeClr val="accent1"/>
                </a:solidFill>
                <a:latin typeface="Arial" charset="-94"/>
                <a:ea typeface="Arial" charset="-94"/>
                <a:cs typeface="Arial" charset="-94"/>
              </a:rPr>
              <a:t>ÇIKAN ÇAMUR MİKTARI</a:t>
            </a:r>
          </a:p>
        </p:txBody>
      </p:sp>
      <p:pic>
        <p:nvPicPr>
          <p:cNvPr id="8" name="Resim 7">
            <a:extLst>
              <a:ext uri="{FF2B5EF4-FFF2-40B4-BE49-F238E27FC236}">
                <a16:creationId xmlns="" xmlns:a16="http://schemas.microsoft.com/office/drawing/2014/main" id="{E3341846-26DE-4E30-A56F-323978DA9577}"/>
              </a:ext>
            </a:extLst>
          </p:cNvPr>
          <p:cNvPicPr>
            <a:picLocks noChangeAspect="1"/>
          </p:cNvPicPr>
          <p:nvPr/>
        </p:nvPicPr>
        <p:blipFill>
          <a:blip r:embed="rId2"/>
          <a:stretch>
            <a:fillRect/>
          </a:stretch>
        </p:blipFill>
        <p:spPr>
          <a:xfrm>
            <a:off x="878870" y="1457359"/>
            <a:ext cx="7897507" cy="4475632"/>
          </a:xfrm>
          <a:prstGeom prst="rect">
            <a:avLst/>
          </a:prstGeom>
        </p:spPr>
      </p:pic>
      <p:pic>
        <p:nvPicPr>
          <p:cNvPr id="6"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pic>
        <p:nvPicPr>
          <p:cNvPr id="10" name="Resim 6">
            <a:extLst>
              <a:ext uri="{FF2B5EF4-FFF2-40B4-BE49-F238E27FC236}">
                <a16:creationId xmlns="" xmlns:a16="http://schemas.microsoft.com/office/drawing/2014/main" id="{A2320906-CFB9-4F13-96F1-0E18491840B2}"/>
              </a:ext>
            </a:extLst>
          </p:cNvPr>
          <p:cNvPicPr>
            <a:picLocks noChangeAspect="1"/>
          </p:cNvPicPr>
          <p:nvPr/>
        </p:nvPicPr>
        <p:blipFill>
          <a:blip r:embed="rId4"/>
          <a:stretch>
            <a:fillRect/>
          </a:stretch>
        </p:blipFill>
        <p:spPr>
          <a:xfrm>
            <a:off x="333971" y="4570618"/>
            <a:ext cx="3586713" cy="1385371"/>
          </a:xfrm>
          <a:prstGeom prst="rect">
            <a:avLst/>
          </a:prstGeom>
        </p:spPr>
      </p:pic>
    </p:spTree>
    <p:extLst>
      <p:ext uri="{BB962C8B-B14F-4D97-AF65-F5344CB8AC3E}">
        <p14:creationId xmlns:p14="http://schemas.microsoft.com/office/powerpoint/2010/main" val="17713772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b="1" dirty="0" smtClean="0">
                <a:latin typeface="Arial" charset="-94"/>
                <a:ea typeface="Arial" charset="-94"/>
                <a:cs typeface="Arial" charset="-94"/>
              </a:rPr>
              <a:t>ARITMA ÇAMURU</a:t>
            </a:r>
            <a:endParaRPr lang="tr-TR" b="1" dirty="0">
              <a:latin typeface="Arial" charset="-94"/>
              <a:ea typeface="Arial" charset="-94"/>
              <a:cs typeface="Arial" charset="-94"/>
            </a:endParaRPr>
          </a:p>
        </p:txBody>
      </p:sp>
      <p:sp>
        <p:nvSpPr>
          <p:cNvPr id="3" name="İçerik Yer Tutucusu 2"/>
          <p:cNvSpPr>
            <a:spLocks noGrp="1"/>
          </p:cNvSpPr>
          <p:nvPr>
            <p:ph idx="1"/>
          </p:nvPr>
        </p:nvSpPr>
        <p:spPr>
          <a:xfrm>
            <a:off x="608418" y="2082019"/>
            <a:ext cx="8537737" cy="4417256"/>
          </a:xfrm>
        </p:spPr>
        <p:txBody>
          <a:bodyPr>
            <a:normAutofit fontScale="77500" lnSpcReduction="20000"/>
          </a:bodyPr>
          <a:lstStyle/>
          <a:p>
            <a:pPr marL="0" lvl="0" indent="0" defTabSz="914400">
              <a:spcBef>
                <a:spcPts val="0"/>
              </a:spcBef>
              <a:buClrTx/>
              <a:buSzTx/>
              <a:buNone/>
            </a:pPr>
            <a:r>
              <a:rPr lang="tr-TR" sz="3000" dirty="0" smtClean="0">
                <a:latin typeface="Arial" charset="-94"/>
                <a:ea typeface="Arial" charset="-94"/>
                <a:cs typeface="Arial" charset="-94"/>
              </a:rPr>
              <a:t>Arıtma </a:t>
            </a:r>
            <a:r>
              <a:rPr lang="tr-TR" sz="3000" dirty="0">
                <a:latin typeface="Arial" charset="-94"/>
                <a:ea typeface="Arial" charset="-94"/>
                <a:cs typeface="Arial" charset="-94"/>
              </a:rPr>
              <a:t>çamurunun çok çeşitli kaynakları vardır ve bu çamurlar nitelik ve nicelik olarak farklılıklar göstermektedir. </a:t>
            </a:r>
            <a:endParaRPr lang="tr-TR" sz="3000" dirty="0" smtClean="0">
              <a:latin typeface="Arial" charset="-94"/>
              <a:ea typeface="Arial" charset="-94"/>
              <a:cs typeface="Arial" charset="-94"/>
            </a:endParaRPr>
          </a:p>
          <a:p>
            <a:pPr marL="0" lvl="0" indent="0" defTabSz="914400">
              <a:spcBef>
                <a:spcPts val="0"/>
              </a:spcBef>
              <a:buClrTx/>
              <a:buSzTx/>
              <a:buNone/>
            </a:pPr>
            <a:r>
              <a:rPr lang="tr-TR" sz="3000" dirty="0">
                <a:latin typeface="Arial" charset="-94"/>
                <a:ea typeface="Arial" charset="-94"/>
                <a:cs typeface="Arial" charset="-94"/>
              </a:rPr>
              <a:t>	</a:t>
            </a:r>
            <a:endParaRPr lang="tr-TR" sz="3000" dirty="0" smtClean="0">
              <a:latin typeface="Arial" charset="-94"/>
              <a:ea typeface="Arial" charset="-94"/>
              <a:cs typeface="Arial" charset="-94"/>
            </a:endParaRPr>
          </a:p>
          <a:p>
            <a:pPr marL="0" lvl="0" indent="0" defTabSz="914400">
              <a:spcBef>
                <a:spcPts val="0"/>
              </a:spcBef>
              <a:buClrTx/>
              <a:buSzTx/>
              <a:buNone/>
            </a:pPr>
            <a:r>
              <a:rPr lang="tr-TR" sz="3000" dirty="0" smtClean="0">
                <a:latin typeface="Arial" charset="-94"/>
                <a:ea typeface="Arial" charset="-94"/>
                <a:cs typeface="Arial" charset="-94"/>
              </a:rPr>
              <a:t>Arıtma </a:t>
            </a:r>
            <a:r>
              <a:rPr lang="tr-TR" sz="3000" dirty="0">
                <a:latin typeface="Arial" charset="-94"/>
                <a:ea typeface="Arial" charset="-94"/>
                <a:cs typeface="Arial" charset="-94"/>
              </a:rPr>
              <a:t>çamurunun miktarı, atıksuyun kirlilik derecesine ve özelliğine, arıtma tesisinde uygulanan işlemlere </a:t>
            </a:r>
            <a:r>
              <a:rPr lang="tr-TR" sz="3000" dirty="0" smtClean="0">
                <a:latin typeface="Arial" charset="-94"/>
                <a:ea typeface="Arial" charset="-94"/>
                <a:cs typeface="Arial" charset="-94"/>
              </a:rPr>
              <a:t>ve </a:t>
            </a:r>
            <a:r>
              <a:rPr lang="tr-TR" sz="3000" dirty="0">
                <a:latin typeface="Arial" charset="-94"/>
                <a:ea typeface="Arial" charset="-94"/>
                <a:cs typeface="Arial" charset="-94"/>
              </a:rPr>
              <a:t>arıtmanın kalitesine bağlıdır. </a:t>
            </a:r>
          </a:p>
          <a:p>
            <a:pPr marL="0" lvl="0" indent="0" defTabSz="914400">
              <a:spcBef>
                <a:spcPts val="0"/>
              </a:spcBef>
              <a:buClrTx/>
              <a:buSzTx/>
              <a:buNone/>
            </a:pPr>
            <a:r>
              <a:rPr lang="tr-TR" sz="3000" dirty="0">
                <a:latin typeface="Arial" charset="-94"/>
                <a:ea typeface="Arial" charset="-94"/>
                <a:cs typeface="Arial" charset="-94"/>
              </a:rPr>
              <a:t>	</a:t>
            </a:r>
          </a:p>
          <a:p>
            <a:pPr marL="0" lvl="0" indent="0" defTabSz="914400">
              <a:spcBef>
                <a:spcPts val="0"/>
              </a:spcBef>
              <a:buClrTx/>
              <a:buSzTx/>
              <a:buNone/>
            </a:pPr>
            <a:r>
              <a:rPr lang="tr-TR" sz="3000" dirty="0" smtClean="0">
                <a:latin typeface="Arial" charset="-94"/>
                <a:ea typeface="Arial" charset="-94"/>
                <a:cs typeface="Arial" charset="-94"/>
              </a:rPr>
              <a:t>Arıtma </a:t>
            </a:r>
            <a:r>
              <a:rPr lang="tr-TR" sz="3000" dirty="0">
                <a:latin typeface="Arial" charset="-94"/>
                <a:ea typeface="Arial" charset="-94"/>
                <a:cs typeface="Arial" charset="-94"/>
              </a:rPr>
              <a:t>tesislerinde, arıtma çamurunun işlenmesi ve uzaklaştırılması amacıyla uygulanan işlemler çoğu kez yetersiz </a:t>
            </a:r>
            <a:r>
              <a:rPr lang="tr-TR" sz="3000" dirty="0" smtClean="0">
                <a:latin typeface="Arial" charset="-94"/>
                <a:ea typeface="Arial" charset="-94"/>
                <a:cs typeface="Arial" charset="-94"/>
              </a:rPr>
              <a:t>kalmaktadır. Bu </a:t>
            </a:r>
            <a:r>
              <a:rPr lang="tr-TR" sz="3000" dirty="0">
                <a:latin typeface="Arial" charset="-94"/>
                <a:ea typeface="Arial" charset="-94"/>
                <a:cs typeface="Arial" charset="-94"/>
              </a:rPr>
              <a:t>durum, ya projelendirme aşamasında öngörülen ünitelerin yapılmaması ya da mevcut ünitelerin sağlıklı işletilememesinden kaynaklanmaktadır. </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0418888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39935" y="2160589"/>
            <a:ext cx="8388077" cy="4409023"/>
          </a:xfrm>
        </p:spPr>
        <p:txBody>
          <a:bodyPr>
            <a:normAutofit/>
          </a:bodyPr>
          <a:lstStyle/>
          <a:p>
            <a:pPr marL="0" indent="0" defTabSz="914400">
              <a:spcBef>
                <a:spcPts val="0"/>
              </a:spcBef>
              <a:buClrTx/>
              <a:buSzTx/>
              <a:buNone/>
            </a:pPr>
            <a:r>
              <a:rPr lang="tr-TR" sz="2800" dirty="0" smtClean="0">
                <a:latin typeface="Arial" charset="-94"/>
                <a:ea typeface="Arial" charset="-94"/>
                <a:cs typeface="Arial" charset="-94"/>
              </a:rPr>
              <a:t>Arıtma </a:t>
            </a:r>
            <a:r>
              <a:rPr lang="tr-TR" sz="2800" dirty="0">
                <a:latin typeface="Arial" charset="-94"/>
                <a:ea typeface="Arial" charset="-94"/>
                <a:cs typeface="Arial" charset="-94"/>
              </a:rPr>
              <a:t>tesislerinde su ve atık su arıtımı sonucu </a:t>
            </a:r>
            <a:r>
              <a:rPr lang="tr-TR" sz="2800" dirty="0" smtClean="0">
                <a:latin typeface="Arial" charset="-94"/>
                <a:ea typeface="Arial" charset="-94"/>
                <a:cs typeface="Arial" charset="-94"/>
              </a:rPr>
              <a:t>oluşan </a:t>
            </a:r>
            <a:r>
              <a:rPr lang="tr-TR" sz="2800" dirty="0">
                <a:latin typeface="Arial" charset="-94"/>
                <a:ea typeface="Arial" charset="-94"/>
                <a:cs typeface="Arial" charset="-94"/>
              </a:rPr>
              <a:t>arıtma çamurunun, uygun arıtma işlemlerinden geçirilip, gerekli çevre sağlığı kriterleri yerine getirerek bertaraf edilmesi esastır. </a:t>
            </a:r>
          </a:p>
          <a:p>
            <a:pPr marL="0" indent="0" defTabSz="914400">
              <a:spcBef>
                <a:spcPts val="0"/>
              </a:spcBef>
              <a:buClrTx/>
              <a:buSzTx/>
              <a:buNone/>
            </a:pPr>
            <a:r>
              <a:rPr lang="tr-TR" sz="2800" dirty="0">
                <a:latin typeface="Arial" charset="-94"/>
                <a:ea typeface="Arial" charset="-94"/>
                <a:cs typeface="Arial" charset="-94"/>
              </a:rPr>
              <a:t>	</a:t>
            </a:r>
            <a:endParaRPr lang="tr-TR" sz="2800" dirty="0" smtClean="0">
              <a:latin typeface="Arial" charset="-94"/>
              <a:ea typeface="Arial" charset="-94"/>
              <a:cs typeface="Arial" charset="-94"/>
            </a:endParaRPr>
          </a:p>
          <a:p>
            <a:pPr marL="0" indent="0" defTabSz="914400">
              <a:spcBef>
                <a:spcPts val="0"/>
              </a:spcBef>
              <a:buClrTx/>
              <a:buSzTx/>
              <a:buNone/>
            </a:pPr>
            <a:r>
              <a:rPr lang="tr-TR" sz="2800" dirty="0" smtClean="0">
                <a:latin typeface="Arial" charset="-94"/>
                <a:ea typeface="Arial" charset="-94"/>
                <a:cs typeface="Arial" charset="-94"/>
              </a:rPr>
              <a:t>Arıtma Çamur </a:t>
            </a:r>
            <a:r>
              <a:rPr lang="tr-TR" sz="2800" dirty="0">
                <a:latin typeface="Arial" charset="-94"/>
                <a:ea typeface="Arial" charset="-94"/>
                <a:cs typeface="Arial" charset="-94"/>
              </a:rPr>
              <a:t>yönetimi; tüm dünyada olduğu gibi ülkemizde de gittikçe artan bir öneme sahiptir. </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
        <p:nvSpPr>
          <p:cNvPr id="8" name="Başlık 1"/>
          <p:cNvSpPr>
            <a:spLocks noGrp="1"/>
          </p:cNvSpPr>
          <p:nvPr>
            <p:ph type="title"/>
          </p:nvPr>
        </p:nvSpPr>
        <p:spPr>
          <a:xfrm>
            <a:off x="677334" y="609600"/>
            <a:ext cx="8596668" cy="1320800"/>
          </a:xfrm>
        </p:spPr>
        <p:txBody>
          <a:bodyPr/>
          <a:lstStyle/>
          <a:p>
            <a:r>
              <a:rPr lang="tr-TR" b="1" dirty="0" smtClean="0">
                <a:latin typeface="Arial" charset="-94"/>
                <a:ea typeface="Arial" charset="-94"/>
                <a:cs typeface="Arial" charset="-94"/>
              </a:rPr>
              <a:t>ARITMA ÇAMURU</a:t>
            </a:r>
            <a:endParaRPr lang="tr-TR" b="1" dirty="0">
              <a:latin typeface="Arial" charset="-94"/>
              <a:ea typeface="Arial" charset="-94"/>
              <a:cs typeface="Arial" charset="-94"/>
            </a:endParaRPr>
          </a:p>
        </p:txBody>
      </p:sp>
    </p:spTree>
    <p:extLst>
      <p:ext uri="{BB962C8B-B14F-4D97-AF65-F5344CB8AC3E}">
        <p14:creationId xmlns:p14="http://schemas.microsoft.com/office/powerpoint/2010/main" val="17576360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89161" y="1894855"/>
            <a:ext cx="8013960" cy="4445391"/>
          </a:xfrm>
        </p:spPr>
        <p:txBody>
          <a:bodyPr>
            <a:noAutofit/>
          </a:bodyPr>
          <a:lstStyle/>
          <a:p>
            <a:pPr marL="0" lvl="0" indent="0" defTabSz="914400">
              <a:spcBef>
                <a:spcPts val="0"/>
              </a:spcBef>
              <a:buSzTx/>
              <a:buNone/>
            </a:pPr>
            <a:r>
              <a:rPr lang="tr-TR" sz="2800" dirty="0" smtClean="0">
                <a:latin typeface="Arial" charset="-94"/>
                <a:ea typeface="Arial" charset="-94"/>
                <a:cs typeface="Arial" charset="-94"/>
              </a:rPr>
              <a:t>Arıtma </a:t>
            </a:r>
            <a:r>
              <a:rPr lang="tr-TR" sz="2800" dirty="0">
                <a:latin typeface="Arial" charset="-94"/>
                <a:ea typeface="Arial" charset="-94"/>
                <a:cs typeface="Arial" charset="-94"/>
              </a:rPr>
              <a:t>Çamuru Yönetim Sistemlerinin seçimindeki </a:t>
            </a:r>
            <a:r>
              <a:rPr lang="tr-TR" sz="2800" dirty="0" smtClean="0">
                <a:latin typeface="Arial" charset="-94"/>
                <a:ea typeface="Arial" charset="-94"/>
                <a:cs typeface="Arial" charset="-94"/>
              </a:rPr>
              <a:t>yaklaşımlar;</a:t>
            </a:r>
            <a:br>
              <a:rPr lang="tr-TR" sz="2800" dirty="0" smtClean="0">
                <a:latin typeface="Arial" charset="-94"/>
                <a:ea typeface="Arial" charset="-94"/>
                <a:cs typeface="Arial" charset="-94"/>
              </a:rPr>
            </a:br>
            <a:endParaRPr lang="tr-TR" sz="2800" dirty="0" smtClean="0">
              <a:latin typeface="Arial" charset="-94"/>
              <a:ea typeface="Arial" charset="-94"/>
              <a:cs typeface="Arial" charset="-94"/>
            </a:endParaRPr>
          </a:p>
          <a:p>
            <a:pPr defTabSz="914400">
              <a:spcBef>
                <a:spcPts val="0"/>
              </a:spcBef>
              <a:buSzTx/>
              <a:buFont typeface="Wingdings" charset="2"/>
              <a:buChar char="ü"/>
            </a:pPr>
            <a:r>
              <a:rPr lang="tr-TR" sz="2800" dirty="0" smtClean="0">
                <a:latin typeface="Arial" charset="-94"/>
                <a:ea typeface="Arial" charset="-94"/>
                <a:cs typeface="Arial" charset="-94"/>
              </a:rPr>
              <a:t>bütünsel,</a:t>
            </a:r>
          </a:p>
          <a:p>
            <a:pPr defTabSz="914400">
              <a:spcBef>
                <a:spcPts val="0"/>
              </a:spcBef>
              <a:buSzTx/>
              <a:buFont typeface="Wingdings" charset="2"/>
              <a:buChar char="ü"/>
            </a:pPr>
            <a:r>
              <a:rPr lang="tr-TR" sz="2800" dirty="0" smtClean="0">
                <a:latin typeface="Arial" charset="-94"/>
                <a:ea typeface="Arial" charset="-94"/>
                <a:cs typeface="Arial" charset="-94"/>
              </a:rPr>
              <a:t>uygun </a:t>
            </a:r>
            <a:r>
              <a:rPr lang="tr-TR" sz="2800" dirty="0">
                <a:latin typeface="Arial" charset="-94"/>
                <a:ea typeface="Arial" charset="-94"/>
                <a:cs typeface="Arial" charset="-94"/>
              </a:rPr>
              <a:t>maliyetli alternatiflerin seçimlerinin yanı sıra halk sağlığı ve çevre güvenliği unsurlarını bir arada göz önüne alan </a:t>
            </a:r>
            <a:r>
              <a:rPr lang="tr-TR" sz="2800" dirty="0" smtClean="0">
                <a:latin typeface="Arial" charset="-94"/>
                <a:ea typeface="Arial" charset="-94"/>
                <a:cs typeface="Arial" charset="-94"/>
              </a:rPr>
              <a:t>entegre </a:t>
            </a:r>
            <a:r>
              <a:rPr lang="tr-TR" sz="2800" dirty="0">
                <a:latin typeface="Arial" charset="-94"/>
                <a:ea typeface="Arial" charset="-94"/>
                <a:cs typeface="Arial" charset="-94"/>
              </a:rPr>
              <a:t>bir yapıda olması gerekmektedir. </a:t>
            </a:r>
          </a:p>
          <a:p>
            <a:pPr marL="0" lvl="0" indent="0" defTabSz="914400">
              <a:spcBef>
                <a:spcPts val="0"/>
              </a:spcBef>
              <a:buClrTx/>
              <a:buSzTx/>
              <a:buNone/>
            </a:pPr>
            <a:endParaRPr lang="tr-TR" sz="2800" dirty="0">
              <a:latin typeface="Arial" charset="-94"/>
              <a:ea typeface="Arial" charset="-94"/>
              <a:cs typeface="Arial" charset="-94"/>
            </a:endParaRPr>
          </a:p>
          <a:p>
            <a:pPr marL="0" lvl="0" indent="0" defTabSz="914400">
              <a:spcBef>
                <a:spcPts val="0"/>
              </a:spcBef>
              <a:buClrTx/>
              <a:buSzTx/>
              <a:buNone/>
            </a:pPr>
            <a:r>
              <a:rPr lang="tr-TR" sz="2800" dirty="0">
                <a:latin typeface="Arial" charset="-94"/>
                <a:ea typeface="Arial" charset="-94"/>
                <a:cs typeface="Arial" charset="-94"/>
              </a:rPr>
              <a:t>	</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
        <p:nvSpPr>
          <p:cNvPr id="7" name="Başlık 1"/>
          <p:cNvSpPr>
            <a:spLocks noGrp="1"/>
          </p:cNvSpPr>
          <p:nvPr>
            <p:ph type="title"/>
          </p:nvPr>
        </p:nvSpPr>
        <p:spPr>
          <a:xfrm>
            <a:off x="677334" y="609600"/>
            <a:ext cx="8596668" cy="1320800"/>
          </a:xfrm>
        </p:spPr>
        <p:txBody>
          <a:bodyPr/>
          <a:lstStyle/>
          <a:p>
            <a:r>
              <a:rPr lang="tr-TR" b="1" dirty="0" smtClean="0">
                <a:latin typeface="Arial" charset="-94"/>
                <a:ea typeface="Arial" charset="-94"/>
                <a:cs typeface="Arial" charset="-94"/>
              </a:rPr>
              <a:t>ARITMA ÇAMURU</a:t>
            </a:r>
            <a:endParaRPr lang="tr-TR" b="1" dirty="0">
              <a:latin typeface="Arial" charset="-94"/>
              <a:ea typeface="Arial" charset="-94"/>
              <a:cs typeface="Arial" charset="-94"/>
            </a:endParaRPr>
          </a:p>
        </p:txBody>
      </p:sp>
    </p:spTree>
    <p:extLst>
      <p:ext uri="{BB962C8B-B14F-4D97-AF65-F5344CB8AC3E}">
        <p14:creationId xmlns:p14="http://schemas.microsoft.com/office/powerpoint/2010/main" val="19988259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77334" y="2160589"/>
            <a:ext cx="8114394" cy="3880773"/>
          </a:xfrm>
        </p:spPr>
        <p:txBody>
          <a:bodyPr/>
          <a:lstStyle/>
          <a:p>
            <a:pPr marL="0" indent="0" defTabSz="914400">
              <a:spcBef>
                <a:spcPts val="0"/>
              </a:spcBef>
              <a:buClrTx/>
              <a:buSzTx/>
              <a:buNone/>
            </a:pPr>
            <a:r>
              <a:rPr lang="tr-TR" sz="2800" dirty="0" smtClean="0">
                <a:latin typeface="Arial" charset="-94"/>
                <a:ea typeface="Arial" charset="-94"/>
                <a:cs typeface="Arial" charset="-94"/>
              </a:rPr>
              <a:t>Arıtma </a:t>
            </a:r>
            <a:r>
              <a:rPr lang="tr-TR" sz="2800" dirty="0">
                <a:latin typeface="Arial" charset="-94"/>
                <a:ea typeface="Arial" charset="-94"/>
                <a:cs typeface="Arial" charset="-94"/>
              </a:rPr>
              <a:t>çamuru arıtım sistemlerinin seçimi </a:t>
            </a:r>
            <a:r>
              <a:rPr lang="tr-TR" sz="2800" dirty="0" smtClean="0">
                <a:latin typeface="Arial" charset="-94"/>
                <a:ea typeface="Arial" charset="-94"/>
                <a:cs typeface="Arial" charset="-94"/>
              </a:rPr>
              <a:t>değerlendirilirken; </a:t>
            </a:r>
            <a:br>
              <a:rPr lang="tr-TR" sz="2800" dirty="0" smtClean="0">
                <a:latin typeface="Arial" charset="-94"/>
                <a:ea typeface="Arial" charset="-94"/>
                <a:cs typeface="Arial" charset="-94"/>
              </a:rPr>
            </a:br>
            <a:endParaRPr lang="tr-TR" sz="2800" dirty="0" smtClean="0">
              <a:latin typeface="Arial" charset="-94"/>
              <a:ea typeface="Arial" charset="-94"/>
              <a:cs typeface="Arial" charset="-94"/>
            </a:endParaRPr>
          </a:p>
          <a:p>
            <a:pPr defTabSz="914400">
              <a:spcBef>
                <a:spcPts val="0"/>
              </a:spcBef>
              <a:buSzTx/>
              <a:buFont typeface="Wingdings" charset="2"/>
              <a:buChar char="ü"/>
            </a:pPr>
            <a:r>
              <a:rPr lang="tr-TR" sz="2800" dirty="0" smtClean="0">
                <a:latin typeface="Arial" charset="-94"/>
                <a:ea typeface="Arial" charset="-94"/>
                <a:cs typeface="Arial" charset="-94"/>
              </a:rPr>
              <a:t>konu </a:t>
            </a:r>
            <a:r>
              <a:rPr lang="tr-TR" sz="2800" dirty="0">
                <a:latin typeface="Arial" charset="-94"/>
                <a:ea typeface="Arial" charset="-94"/>
                <a:cs typeface="Arial" charset="-94"/>
              </a:rPr>
              <a:t>bir bütün olarak ele alınmalı, </a:t>
            </a:r>
            <a:endParaRPr lang="tr-TR" sz="2800" dirty="0" smtClean="0">
              <a:latin typeface="Arial" charset="-94"/>
              <a:ea typeface="Arial" charset="-94"/>
              <a:cs typeface="Arial" charset="-94"/>
            </a:endParaRPr>
          </a:p>
          <a:p>
            <a:pPr defTabSz="914400">
              <a:spcBef>
                <a:spcPts val="0"/>
              </a:spcBef>
              <a:buSzTx/>
              <a:buFont typeface="Wingdings" charset="2"/>
              <a:buChar char="ü"/>
            </a:pPr>
            <a:r>
              <a:rPr lang="tr-TR" sz="2800" dirty="0" smtClean="0">
                <a:latin typeface="Arial" charset="-94"/>
                <a:ea typeface="Arial" charset="-94"/>
                <a:cs typeface="Arial" charset="-94"/>
              </a:rPr>
              <a:t>arıtma </a:t>
            </a:r>
            <a:r>
              <a:rPr lang="tr-TR" sz="2800" dirty="0">
                <a:latin typeface="Arial" charset="-94"/>
                <a:ea typeface="Arial" charset="-94"/>
                <a:cs typeface="Arial" charset="-94"/>
              </a:rPr>
              <a:t>çamur özellikleri, ülke koşulları, ülkenin ekonomisi, bunun yanında da söz konusu bölgeye has koşullar değerlendirilerek seçimler yapılmalıdır. </a:t>
            </a:r>
          </a:p>
          <a:p>
            <a:pPr marL="0" marR="0" lvl="0" indent="0" defTabSz="914400" eaLnBrk="1" fontAlgn="auto" latinLnBrk="0" hangingPunct="1">
              <a:lnSpc>
                <a:spcPct val="100000"/>
              </a:lnSpc>
              <a:spcBef>
                <a:spcPts val="0"/>
              </a:spcBef>
              <a:spcAft>
                <a:spcPts val="0"/>
              </a:spcAft>
              <a:buClrTx/>
              <a:buSzTx/>
              <a:buFontTx/>
              <a:buNone/>
              <a:tabLst/>
              <a:defRPr/>
            </a:pPr>
            <a:endParaRPr lang="tr-TR" dirty="0"/>
          </a:p>
        </p:txBody>
      </p:sp>
      <p:pic>
        <p:nvPicPr>
          <p:cNvPr id="4"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
        <p:nvSpPr>
          <p:cNvPr id="6" name="Başlık 1"/>
          <p:cNvSpPr>
            <a:spLocks noGrp="1"/>
          </p:cNvSpPr>
          <p:nvPr>
            <p:ph type="title"/>
          </p:nvPr>
        </p:nvSpPr>
        <p:spPr>
          <a:xfrm>
            <a:off x="677334" y="609600"/>
            <a:ext cx="8596668" cy="1320800"/>
          </a:xfrm>
        </p:spPr>
        <p:txBody>
          <a:bodyPr/>
          <a:lstStyle/>
          <a:p>
            <a:r>
              <a:rPr lang="tr-TR" b="1" dirty="0" smtClean="0">
                <a:latin typeface="Arial" charset="-94"/>
                <a:ea typeface="Arial" charset="-94"/>
                <a:cs typeface="Arial" charset="-94"/>
              </a:rPr>
              <a:t>ARITMA ÇAMURU</a:t>
            </a:r>
            <a:endParaRPr lang="tr-TR" b="1" dirty="0">
              <a:latin typeface="Arial" charset="-94"/>
              <a:ea typeface="Arial" charset="-94"/>
              <a:cs typeface="Arial" charset="-94"/>
            </a:endParaRPr>
          </a:p>
        </p:txBody>
      </p:sp>
    </p:spTree>
    <p:extLst>
      <p:ext uri="{BB962C8B-B14F-4D97-AF65-F5344CB8AC3E}">
        <p14:creationId xmlns:p14="http://schemas.microsoft.com/office/powerpoint/2010/main" val="3689881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389B02A3-F41D-42B5-8288-9037EDB33B94}"/>
              </a:ext>
            </a:extLst>
          </p:cNvPr>
          <p:cNvSpPr>
            <a:spLocks noGrp="1"/>
          </p:cNvSpPr>
          <p:nvPr>
            <p:ph type="title"/>
          </p:nvPr>
        </p:nvSpPr>
        <p:spPr>
          <a:xfrm>
            <a:off x="377878" y="435429"/>
            <a:ext cx="9240388" cy="1567543"/>
          </a:xfrm>
        </p:spPr>
        <p:txBody>
          <a:bodyPr>
            <a:normAutofit fontScale="90000"/>
          </a:bodyPr>
          <a:lstStyle/>
          <a:p>
            <a:r>
              <a:rPr lang="tr-TR" b="1" dirty="0" smtClean="0">
                <a:latin typeface="Arial" charset="-94"/>
                <a:ea typeface="Arial" charset="-94"/>
                <a:cs typeface="Arial" charset="-94"/>
              </a:rPr>
              <a:t>ARITMA</a:t>
            </a:r>
            <a:r>
              <a:rPr lang="tr-TR" b="1" baseline="0" dirty="0" smtClean="0">
                <a:latin typeface="Arial" charset="-94"/>
                <a:ea typeface="Arial" charset="-94"/>
                <a:cs typeface="Arial" charset="-94"/>
              </a:rPr>
              <a:t> ÇAMURLARININ </a:t>
            </a:r>
            <a:br>
              <a:rPr lang="tr-TR" b="1" baseline="0" dirty="0" smtClean="0">
                <a:latin typeface="Arial" charset="-94"/>
                <a:ea typeface="Arial" charset="-94"/>
                <a:cs typeface="Arial" charset="-94"/>
              </a:rPr>
            </a:br>
            <a:r>
              <a:rPr lang="tr-TR" b="1" baseline="0" dirty="0" smtClean="0">
                <a:latin typeface="Arial" charset="-94"/>
                <a:ea typeface="Arial" charset="-94"/>
                <a:cs typeface="Arial" charset="-94"/>
              </a:rPr>
              <a:t>UZAKLAŞTIRMA YÖNTEMLERİ</a:t>
            </a:r>
            <a:r>
              <a:rPr lang="tr-TR" dirty="0">
                <a:latin typeface="Arial" charset="-94"/>
                <a:ea typeface="Arial" charset="-94"/>
                <a:cs typeface="Arial" charset="-94"/>
              </a:rPr>
              <a:t/>
            </a:r>
            <a:br>
              <a:rPr lang="tr-TR" dirty="0">
                <a:latin typeface="Arial" charset="-94"/>
                <a:ea typeface="Arial" charset="-94"/>
                <a:cs typeface="Arial" charset="-94"/>
              </a:rPr>
            </a:br>
            <a:endParaRPr lang="tr-TR" dirty="0">
              <a:latin typeface="Arial" charset="-94"/>
              <a:ea typeface="Arial" charset="-94"/>
              <a:cs typeface="Arial" charset="-94"/>
            </a:endParaRPr>
          </a:p>
        </p:txBody>
      </p:sp>
      <p:sp>
        <p:nvSpPr>
          <p:cNvPr id="3" name="İçerik Yer Tutucusu 2">
            <a:extLst>
              <a:ext uri="{FF2B5EF4-FFF2-40B4-BE49-F238E27FC236}">
                <a16:creationId xmlns="" xmlns:a16="http://schemas.microsoft.com/office/drawing/2014/main" id="{3734D901-FA2E-464B-992E-BF9495701F8F}"/>
              </a:ext>
            </a:extLst>
          </p:cNvPr>
          <p:cNvSpPr>
            <a:spLocks noGrp="1"/>
          </p:cNvSpPr>
          <p:nvPr>
            <p:ph idx="1"/>
          </p:nvPr>
        </p:nvSpPr>
        <p:spPr>
          <a:xfrm>
            <a:off x="377879" y="1801571"/>
            <a:ext cx="9152236" cy="4784480"/>
          </a:xfrm>
        </p:spPr>
        <p:txBody>
          <a:bodyPr>
            <a:normAutofit fontScale="47500" lnSpcReduction="20000"/>
          </a:bodyPr>
          <a:lstStyle/>
          <a:p>
            <a:pPr marL="0" indent="0">
              <a:buNone/>
            </a:pPr>
            <a:endParaRPr lang="tr-TR" sz="2500" dirty="0" smtClean="0">
              <a:latin typeface="Arial" charset="-94"/>
              <a:ea typeface="Arial" charset="-94"/>
              <a:cs typeface="Arial" charset="-94"/>
            </a:endParaRPr>
          </a:p>
          <a:p>
            <a:pPr marL="0" indent="0">
              <a:buNone/>
            </a:pPr>
            <a:r>
              <a:rPr lang="tr-TR" sz="4000" b="0" i="0" u="none" dirty="0" smtClean="0">
                <a:latin typeface="Arial" charset="-94"/>
                <a:ea typeface="Arial" charset="-94"/>
                <a:cs typeface="Arial" charset="-94"/>
              </a:rPr>
              <a:t>Arıtma </a:t>
            </a:r>
            <a:r>
              <a:rPr lang="tr-TR" sz="4000" b="0" i="0" u="none" dirty="0">
                <a:latin typeface="Arial" charset="-94"/>
                <a:ea typeface="Arial" charset="-94"/>
                <a:cs typeface="Arial" charset="-94"/>
              </a:rPr>
              <a:t>çamurlarının nihai uzaklaştırılması için çeşitli alternatifler sunulabilir. Arıtma çamurlarının özellikleri ile mevcut ekonomik ve teknik imkânlara göre uygulanan nihai bertaraf yöntemleri de farklılık gösterir. </a:t>
            </a:r>
            <a:r>
              <a:rPr lang="tr-TR" sz="4000" b="0" i="0" u="none" dirty="0" smtClean="0">
                <a:latin typeface="Arial" charset="-94"/>
                <a:ea typeface="Arial" charset="-94"/>
                <a:cs typeface="Arial" charset="-94"/>
              </a:rPr>
              <a:t/>
            </a:r>
            <a:br>
              <a:rPr lang="tr-TR" sz="4000" b="0" i="0" u="none" dirty="0" smtClean="0">
                <a:latin typeface="Arial" charset="-94"/>
                <a:ea typeface="Arial" charset="-94"/>
                <a:cs typeface="Arial" charset="-94"/>
              </a:rPr>
            </a:br>
            <a:endParaRPr lang="tr-TR" sz="4000" b="0" i="0" u="none" dirty="0" smtClean="0">
              <a:latin typeface="Arial" charset="-94"/>
              <a:ea typeface="Arial" charset="-94"/>
              <a:cs typeface="Arial" charset="-94"/>
            </a:endParaRPr>
          </a:p>
          <a:p>
            <a:pPr marL="0" indent="0">
              <a:buNone/>
            </a:pPr>
            <a:r>
              <a:rPr lang="tr-TR" sz="4000" b="0" i="0" u="none" dirty="0" smtClean="0">
                <a:latin typeface="Arial" charset="-94"/>
                <a:ea typeface="Arial" charset="-94"/>
                <a:cs typeface="Arial" charset="-94"/>
              </a:rPr>
              <a:t>Arıtma </a:t>
            </a:r>
            <a:r>
              <a:rPr lang="tr-TR" sz="4000" b="0" i="0" u="none" dirty="0">
                <a:latin typeface="Arial" charset="-94"/>
                <a:ea typeface="Arial" charset="-94"/>
                <a:cs typeface="Arial" charset="-94"/>
              </a:rPr>
              <a:t>çamurlarının uzaklaştırılması için kullanılan yöntemler; </a:t>
            </a:r>
          </a:p>
          <a:p>
            <a:pPr marL="400050" lvl="1" indent="0">
              <a:buNone/>
            </a:pPr>
            <a:r>
              <a:rPr lang="tr-TR" sz="3800" b="0" i="1" u="none" dirty="0" smtClean="0">
                <a:solidFill>
                  <a:schemeClr val="accent1"/>
                </a:solidFill>
                <a:latin typeface="Arial" charset="-94"/>
                <a:ea typeface="Arial" charset="-94"/>
                <a:cs typeface="Arial" charset="-94"/>
              </a:rPr>
              <a:t>• </a:t>
            </a:r>
            <a:r>
              <a:rPr lang="tr-TR" sz="3800" b="0" i="1" u="none" dirty="0">
                <a:solidFill>
                  <a:schemeClr val="accent1"/>
                </a:solidFill>
                <a:latin typeface="Arial" charset="-94"/>
                <a:ea typeface="Arial" charset="-94"/>
                <a:cs typeface="Arial" charset="-94"/>
              </a:rPr>
              <a:t>Çamur lagünlerinde depolama </a:t>
            </a:r>
          </a:p>
          <a:p>
            <a:pPr marL="400050" lvl="1" indent="0">
              <a:buNone/>
            </a:pPr>
            <a:r>
              <a:rPr lang="tr-TR" sz="3800" b="0" i="1" u="none" dirty="0">
                <a:solidFill>
                  <a:schemeClr val="accent1"/>
                </a:solidFill>
                <a:latin typeface="Arial" charset="-94"/>
                <a:ea typeface="Arial" charset="-94"/>
                <a:cs typeface="Arial" charset="-94"/>
              </a:rPr>
              <a:t>• Düzenli depolama </a:t>
            </a:r>
          </a:p>
          <a:p>
            <a:pPr marL="400050" lvl="1" indent="0">
              <a:buNone/>
            </a:pPr>
            <a:r>
              <a:rPr lang="tr-TR" sz="3800" b="0" i="1" u="none" dirty="0">
                <a:solidFill>
                  <a:schemeClr val="accent1"/>
                </a:solidFill>
                <a:latin typeface="Arial" charset="-94"/>
                <a:ea typeface="Arial" charset="-94"/>
                <a:cs typeface="Arial" charset="-94"/>
              </a:rPr>
              <a:t>• Arazi iyileştirme (reklamasyon) </a:t>
            </a:r>
          </a:p>
          <a:p>
            <a:pPr marL="400050" lvl="1" indent="0">
              <a:buNone/>
            </a:pPr>
            <a:r>
              <a:rPr lang="tr-TR" sz="3800" b="0" i="1" u="none" dirty="0">
                <a:solidFill>
                  <a:schemeClr val="accent1"/>
                </a:solidFill>
                <a:latin typeface="Arial" charset="-94"/>
                <a:ea typeface="Arial" charset="-94"/>
                <a:cs typeface="Arial" charset="-94"/>
              </a:rPr>
              <a:t>• Arazide bertaraf </a:t>
            </a:r>
          </a:p>
          <a:p>
            <a:pPr marL="400050" lvl="1" indent="0">
              <a:buNone/>
            </a:pPr>
            <a:r>
              <a:rPr lang="tr-TR" sz="3800" b="0" i="1" u="none" dirty="0">
                <a:solidFill>
                  <a:schemeClr val="accent1"/>
                </a:solidFill>
                <a:latin typeface="Arial" charset="-94"/>
                <a:ea typeface="Arial" charset="-94"/>
                <a:cs typeface="Arial" charset="-94"/>
              </a:rPr>
              <a:t>• Kimyasal sabitleme (stabilizasyon / </a:t>
            </a:r>
            <a:r>
              <a:rPr lang="tr-TR" sz="3800" b="0" i="1" u="none" dirty="0" err="1">
                <a:solidFill>
                  <a:schemeClr val="accent1"/>
                </a:solidFill>
                <a:latin typeface="Arial" charset="-94"/>
                <a:ea typeface="Arial" charset="-94"/>
                <a:cs typeface="Arial" charset="-94"/>
              </a:rPr>
              <a:t>solidifikasyon</a:t>
            </a:r>
            <a:r>
              <a:rPr lang="tr-TR" sz="3800" b="0" i="1" u="none" dirty="0">
                <a:solidFill>
                  <a:schemeClr val="accent1"/>
                </a:solidFill>
                <a:latin typeface="Arial" charset="-94"/>
                <a:ea typeface="Arial" charset="-94"/>
                <a:cs typeface="Arial" charset="-94"/>
              </a:rPr>
              <a:t>) </a:t>
            </a:r>
          </a:p>
          <a:p>
            <a:pPr marL="400050" lvl="1" indent="0">
              <a:buNone/>
            </a:pPr>
            <a:r>
              <a:rPr lang="tr-TR" sz="3800" b="0" i="1" u="none" dirty="0">
                <a:solidFill>
                  <a:schemeClr val="accent1"/>
                </a:solidFill>
                <a:latin typeface="Arial" charset="-94"/>
                <a:ea typeface="Arial" charset="-94"/>
                <a:cs typeface="Arial" charset="-94"/>
              </a:rPr>
              <a:t>• Kompostlaştırma </a:t>
            </a:r>
          </a:p>
          <a:p>
            <a:pPr marL="400050" lvl="1" indent="0">
              <a:buNone/>
            </a:pPr>
            <a:r>
              <a:rPr lang="tr-TR" sz="3800" b="0" i="1" u="none" dirty="0">
                <a:solidFill>
                  <a:schemeClr val="accent1"/>
                </a:solidFill>
                <a:latin typeface="Arial" charset="-94"/>
                <a:ea typeface="Arial" charset="-94"/>
                <a:cs typeface="Arial" charset="-94"/>
              </a:rPr>
              <a:t>• Dağıtım ve pazarlama</a:t>
            </a:r>
          </a:p>
          <a:p>
            <a:pPr marL="400050" lvl="1" indent="0">
              <a:buNone/>
            </a:pPr>
            <a:r>
              <a:rPr lang="tr-TR" sz="3800" b="0" i="1" u="none" dirty="0">
                <a:solidFill>
                  <a:schemeClr val="accent1"/>
                </a:solidFill>
                <a:latin typeface="Arial" charset="-94"/>
                <a:ea typeface="Arial" charset="-94"/>
                <a:cs typeface="Arial" charset="-94"/>
              </a:rPr>
              <a:t>• Yakma</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0399069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08210" y="2047684"/>
            <a:ext cx="8225995" cy="4377158"/>
          </a:xfrm>
        </p:spPr>
        <p:txBody>
          <a:bodyPr>
            <a:noAutofit/>
          </a:bodyPr>
          <a:lstStyle/>
          <a:p>
            <a:pPr marL="0" lvl="0" indent="0" defTabSz="914400">
              <a:spcBef>
                <a:spcPts val="0"/>
              </a:spcBef>
              <a:buClrTx/>
              <a:buSzTx/>
              <a:buNone/>
            </a:pPr>
            <a:r>
              <a:rPr lang="tr-TR" sz="2400" dirty="0" smtClean="0">
                <a:latin typeface="Arial" charset="-94"/>
                <a:ea typeface="Arial" charset="-94"/>
                <a:cs typeface="Arial" charset="-94"/>
              </a:rPr>
              <a:t>Yöntemlerin </a:t>
            </a:r>
            <a:r>
              <a:rPr lang="tr-TR" sz="2400" dirty="0">
                <a:latin typeface="Arial" charset="-94"/>
                <a:ea typeface="Arial" charset="-94"/>
                <a:cs typeface="Arial" charset="-94"/>
              </a:rPr>
              <a:t>hepsinde temel avantaj ve dezavantajlar mevcuttur. Önemli olan dezavantajların en aza indirilmesi ve çevreye en az zarar verecek yöntemlerin </a:t>
            </a:r>
            <a:r>
              <a:rPr lang="tr-TR" sz="2400" dirty="0" smtClean="0">
                <a:latin typeface="Arial" charset="-94"/>
                <a:ea typeface="Arial" charset="-94"/>
                <a:cs typeface="Arial" charset="-94"/>
              </a:rPr>
              <a:t>kullanılmasıdır.</a:t>
            </a:r>
            <a:endParaRPr lang="tr-TR" sz="2400" dirty="0">
              <a:latin typeface="Arial" charset="-94"/>
              <a:ea typeface="Arial" charset="-94"/>
              <a:cs typeface="Arial" charset="-94"/>
            </a:endParaRPr>
          </a:p>
          <a:p>
            <a:pPr marL="0" lvl="0" indent="0" defTabSz="914400">
              <a:spcBef>
                <a:spcPts val="0"/>
              </a:spcBef>
              <a:buClrTx/>
              <a:buSzTx/>
              <a:buNone/>
            </a:pPr>
            <a:endParaRPr lang="tr-TR" sz="2400" dirty="0">
              <a:latin typeface="Arial" charset="-94"/>
              <a:ea typeface="Arial" charset="-94"/>
              <a:cs typeface="Arial" charset="-94"/>
            </a:endParaRPr>
          </a:p>
          <a:p>
            <a:pPr marL="0" lvl="0" indent="0" defTabSz="914400">
              <a:spcBef>
                <a:spcPts val="0"/>
              </a:spcBef>
              <a:buClrTx/>
              <a:buSzTx/>
              <a:buNone/>
            </a:pPr>
            <a:r>
              <a:rPr lang="tr-TR" sz="2400" dirty="0" smtClean="0">
                <a:latin typeface="Arial" charset="-94"/>
                <a:ea typeface="Arial" charset="-94"/>
                <a:cs typeface="Arial" charset="-94"/>
              </a:rPr>
              <a:t>Günümüzde </a:t>
            </a:r>
            <a:r>
              <a:rPr lang="tr-TR" sz="2400" dirty="0">
                <a:latin typeface="Arial" charset="-94"/>
                <a:ea typeface="Arial" charset="-94"/>
                <a:cs typeface="Arial" charset="-94"/>
              </a:rPr>
              <a:t>mevcut alternatif teknolojiler üzerinden en uygun olanı seçmek başlı başına bir çalışmayı gerektirmektedir. Ayrıca seçilen teknolojinin çevreye duyarlı ve ekonomik olarak da uygulanabilir olması gerekmektedir. Bu yüzden </a:t>
            </a:r>
            <a:r>
              <a:rPr lang="tr-TR" sz="2400" dirty="0" smtClean="0">
                <a:latin typeface="Arial" charset="-94"/>
                <a:ea typeface="Arial" charset="-94"/>
                <a:cs typeface="Arial" charset="-94"/>
              </a:rPr>
              <a:t>de uygulamalarda teknolojiler, </a:t>
            </a:r>
            <a:r>
              <a:rPr lang="tr-TR" sz="2400" dirty="0">
                <a:latin typeface="Arial" charset="-94"/>
                <a:ea typeface="Arial" charset="-94"/>
                <a:cs typeface="Arial" charset="-94"/>
              </a:rPr>
              <a:t>ilgili duruma ve yerel koşullara göre bazı değişikliklere uğrar. </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
        <p:nvSpPr>
          <p:cNvPr id="7" name="Unvan 1">
            <a:extLst>
              <a:ext uri="{FF2B5EF4-FFF2-40B4-BE49-F238E27FC236}">
                <a16:creationId xmlns="" xmlns:a16="http://schemas.microsoft.com/office/drawing/2014/main" id="{389B02A3-F41D-42B5-8288-9037EDB33B94}"/>
              </a:ext>
            </a:extLst>
          </p:cNvPr>
          <p:cNvSpPr>
            <a:spLocks noGrp="1"/>
          </p:cNvSpPr>
          <p:nvPr>
            <p:ph type="title"/>
          </p:nvPr>
        </p:nvSpPr>
        <p:spPr>
          <a:xfrm>
            <a:off x="377878" y="435429"/>
            <a:ext cx="9240388" cy="1567543"/>
          </a:xfrm>
        </p:spPr>
        <p:txBody>
          <a:bodyPr>
            <a:normAutofit fontScale="90000"/>
          </a:bodyPr>
          <a:lstStyle/>
          <a:p>
            <a:r>
              <a:rPr lang="tr-TR" b="1" dirty="0" smtClean="0">
                <a:latin typeface="Arial" charset="-94"/>
                <a:ea typeface="Arial" charset="-94"/>
                <a:cs typeface="Arial" charset="-94"/>
              </a:rPr>
              <a:t>ARITMA</a:t>
            </a:r>
            <a:r>
              <a:rPr lang="tr-TR" b="1" baseline="0" dirty="0" smtClean="0">
                <a:latin typeface="Arial" charset="-94"/>
                <a:ea typeface="Arial" charset="-94"/>
                <a:cs typeface="Arial" charset="-94"/>
              </a:rPr>
              <a:t> ÇAMURLARININ </a:t>
            </a:r>
            <a:br>
              <a:rPr lang="tr-TR" b="1" baseline="0" dirty="0" smtClean="0">
                <a:latin typeface="Arial" charset="-94"/>
                <a:ea typeface="Arial" charset="-94"/>
                <a:cs typeface="Arial" charset="-94"/>
              </a:rPr>
            </a:br>
            <a:r>
              <a:rPr lang="tr-TR" b="1" baseline="0" dirty="0" smtClean="0">
                <a:latin typeface="Arial" charset="-94"/>
                <a:ea typeface="Arial" charset="-94"/>
                <a:cs typeface="Arial" charset="-94"/>
              </a:rPr>
              <a:t>UZAKLAŞTIRMA YÖNTEMLERİ</a:t>
            </a:r>
            <a:r>
              <a:rPr lang="tr-TR" dirty="0" smtClean="0">
                <a:latin typeface="Arial" charset="-94"/>
                <a:ea typeface="Arial" charset="-94"/>
                <a:cs typeface="Arial" charset="-94"/>
              </a:rPr>
              <a:t/>
            </a:r>
            <a:br>
              <a:rPr lang="tr-TR" dirty="0" smtClean="0">
                <a:latin typeface="Arial" charset="-94"/>
                <a:ea typeface="Arial" charset="-94"/>
                <a:cs typeface="Arial" charset="-94"/>
              </a:rPr>
            </a:br>
            <a:endParaRPr lang="tr-TR" dirty="0">
              <a:latin typeface="Arial" charset="-94"/>
              <a:ea typeface="Arial" charset="-94"/>
              <a:cs typeface="Arial" charset="-94"/>
            </a:endParaRPr>
          </a:p>
        </p:txBody>
      </p:sp>
    </p:spTree>
    <p:extLst>
      <p:ext uri="{BB962C8B-B14F-4D97-AF65-F5344CB8AC3E}">
        <p14:creationId xmlns:p14="http://schemas.microsoft.com/office/powerpoint/2010/main" val="3452270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FB19F0A2-AAEF-4C4E-B083-3F7A0E675F30}"/>
              </a:ext>
            </a:extLst>
          </p:cNvPr>
          <p:cNvSpPr>
            <a:spLocks noGrp="1"/>
          </p:cNvSpPr>
          <p:nvPr>
            <p:ph type="title"/>
          </p:nvPr>
        </p:nvSpPr>
        <p:spPr>
          <a:xfrm>
            <a:off x="435429" y="413474"/>
            <a:ext cx="9129485" cy="1506225"/>
          </a:xfrm>
        </p:spPr>
        <p:txBody>
          <a:bodyPr>
            <a:normAutofit fontScale="90000"/>
          </a:bodyPr>
          <a:lstStyle/>
          <a:p>
            <a:r>
              <a:rPr lang="tr-TR" b="1" dirty="0" smtClean="0">
                <a:latin typeface="Arial" charset="-94"/>
                <a:ea typeface="Arial" charset="-94"/>
                <a:cs typeface="Arial" charset="-94"/>
              </a:rPr>
              <a:t>DÜZENLİ DEPOLAMA</a:t>
            </a:r>
            <a:r>
              <a:rPr lang="tr-TR" b="1" i="1" u="sng" dirty="0">
                <a:latin typeface="Arial" charset="-94"/>
                <a:ea typeface="Arial" charset="-94"/>
                <a:cs typeface="Arial" charset="-94"/>
              </a:rPr>
              <a:t/>
            </a:r>
            <a:br>
              <a:rPr lang="tr-TR" b="1" i="1" u="sng" dirty="0">
                <a:latin typeface="Arial" charset="-94"/>
                <a:ea typeface="Arial" charset="-94"/>
                <a:cs typeface="Arial" charset="-94"/>
              </a:rPr>
            </a:br>
            <a:r>
              <a:rPr lang="tr-TR" b="1" i="1" u="sng" dirty="0" smtClean="0">
                <a:latin typeface="Arial" charset="-94"/>
                <a:ea typeface="Arial" charset="-94"/>
                <a:cs typeface="Arial" charset="-94"/>
              </a:rPr>
              <a:t/>
            </a:r>
            <a:br>
              <a:rPr lang="tr-TR" b="1" i="1" u="sng" dirty="0" smtClean="0">
                <a:latin typeface="Arial" charset="-94"/>
                <a:ea typeface="Arial" charset="-94"/>
                <a:cs typeface="Arial" charset="-94"/>
              </a:rPr>
            </a:br>
            <a:r>
              <a:rPr lang="tr-TR" sz="2000" i="1" dirty="0" smtClean="0">
                <a:solidFill>
                  <a:schemeClr val="tx1"/>
                </a:solidFill>
                <a:latin typeface="Arial" charset="-94"/>
                <a:ea typeface="Arial" charset="-94"/>
                <a:cs typeface="Arial" charset="-94"/>
              </a:rPr>
              <a:t>Düzenli </a:t>
            </a:r>
            <a:r>
              <a:rPr lang="tr-TR" sz="2000" i="1" dirty="0">
                <a:solidFill>
                  <a:schemeClr val="tx1"/>
                </a:solidFill>
                <a:latin typeface="Arial" charset="-94"/>
                <a:ea typeface="Arial" charset="-94"/>
                <a:cs typeface="Arial" charset="-94"/>
              </a:rPr>
              <a:t>depolama, katı atıkların ve arıtma çamurlarının halk sağlığı ve güvenliğine zarar vermeyecek şekilde depolanması ve üzerlerinin örtülmesi işlemidir. </a:t>
            </a:r>
            <a:br>
              <a:rPr lang="tr-TR" sz="2000" i="1" dirty="0">
                <a:solidFill>
                  <a:schemeClr val="tx1"/>
                </a:solidFill>
                <a:latin typeface="Arial" charset="-94"/>
                <a:ea typeface="Arial" charset="-94"/>
                <a:cs typeface="Arial" charset="-94"/>
              </a:rPr>
            </a:br>
            <a:endParaRPr lang="tr-TR" sz="2000" i="1" dirty="0">
              <a:solidFill>
                <a:schemeClr val="tx1"/>
              </a:solidFill>
              <a:latin typeface="Arial" charset="-94"/>
              <a:ea typeface="Arial" charset="-94"/>
              <a:cs typeface="Arial" charset="-94"/>
            </a:endParaRPr>
          </a:p>
        </p:txBody>
      </p:sp>
      <p:sp>
        <p:nvSpPr>
          <p:cNvPr id="3" name="İçerik Yer Tutucusu 2">
            <a:extLst>
              <a:ext uri="{FF2B5EF4-FFF2-40B4-BE49-F238E27FC236}">
                <a16:creationId xmlns="" xmlns:a16="http://schemas.microsoft.com/office/drawing/2014/main" id="{1063D612-C1EB-4A75-AE6A-D3872638C555}"/>
              </a:ext>
            </a:extLst>
          </p:cNvPr>
          <p:cNvSpPr>
            <a:spLocks noGrp="1"/>
          </p:cNvSpPr>
          <p:nvPr>
            <p:ph idx="1"/>
          </p:nvPr>
        </p:nvSpPr>
        <p:spPr>
          <a:xfrm>
            <a:off x="435429" y="2136280"/>
            <a:ext cx="8070789" cy="4721720"/>
          </a:xfrm>
        </p:spPr>
        <p:txBody>
          <a:bodyPr>
            <a:noAutofit/>
          </a:bodyPr>
          <a:lstStyle/>
          <a:p>
            <a:pPr marL="0" indent="0" algn="just">
              <a:buNone/>
            </a:pPr>
            <a:r>
              <a:rPr lang="tr-TR" b="1" i="1" u="sng" dirty="0" smtClean="0">
                <a:latin typeface="Arial" charset="-94"/>
                <a:ea typeface="Arial" charset="-94"/>
                <a:cs typeface="Arial" charset="-94"/>
              </a:rPr>
              <a:t>Avantaj;</a:t>
            </a:r>
          </a:p>
          <a:p>
            <a:pPr algn="just">
              <a:buFont typeface="Wingdings" charset="2"/>
              <a:buChar char="ü"/>
            </a:pPr>
            <a:r>
              <a:rPr lang="tr-TR" dirty="0" smtClean="0">
                <a:latin typeface="Arial" charset="-94"/>
                <a:ea typeface="Arial" charset="-94"/>
                <a:cs typeface="Arial" charset="-94"/>
              </a:rPr>
              <a:t>Araziye uygulamadan daha az alan gerektirir.</a:t>
            </a:r>
          </a:p>
          <a:p>
            <a:pPr algn="just">
              <a:buFont typeface="Wingdings" charset="2"/>
              <a:buChar char="ü"/>
            </a:pPr>
            <a:r>
              <a:rPr lang="tr-TR" dirty="0" smtClean="0">
                <a:latin typeface="Arial" charset="-94"/>
                <a:ea typeface="Arial" charset="-94"/>
                <a:cs typeface="Arial" charset="-94"/>
              </a:rPr>
              <a:t>Çamurların kentsel katı atıklarla birlikte depolanması depo gazı üretimini arttırabilir.</a:t>
            </a:r>
          </a:p>
          <a:p>
            <a:pPr algn="just">
              <a:buFont typeface="Wingdings" charset="2"/>
              <a:buChar char="ü"/>
            </a:pPr>
            <a:r>
              <a:rPr lang="tr-TR" dirty="0" smtClean="0">
                <a:latin typeface="Arial" charset="-94"/>
                <a:ea typeface="Arial" charset="-94"/>
                <a:cs typeface="Arial" charset="-94"/>
              </a:rPr>
              <a:t>Koku potansiyeli yüksek çamurlar için genellikle en ekonomik çamur yönetim seçeneğidir.</a:t>
            </a:r>
          </a:p>
          <a:p>
            <a:pPr marL="0" indent="0" algn="just">
              <a:buNone/>
            </a:pPr>
            <a:r>
              <a:rPr lang="tr-TR" b="1" i="1" u="sng" dirty="0" smtClean="0">
                <a:latin typeface="Arial" charset="-94"/>
                <a:ea typeface="Arial" charset="-94"/>
                <a:cs typeface="Arial" charset="-94"/>
              </a:rPr>
              <a:t>Dezavantaj;</a:t>
            </a:r>
          </a:p>
          <a:p>
            <a:pPr algn="just">
              <a:buFont typeface="Wingdings" charset="2"/>
              <a:buChar char="ü"/>
            </a:pPr>
            <a:r>
              <a:rPr lang="tr-TR" dirty="0" smtClean="0">
                <a:latin typeface="Arial" charset="-94"/>
                <a:ea typeface="Arial" charset="-94"/>
                <a:cs typeface="Arial" charset="-94"/>
              </a:rPr>
              <a:t>Çamurların tekrar kullanım potansiyelini ortadan kaldırır.</a:t>
            </a:r>
          </a:p>
          <a:p>
            <a:pPr algn="just">
              <a:buFont typeface="Wingdings" charset="2"/>
              <a:buChar char="ü"/>
            </a:pPr>
            <a:r>
              <a:rPr lang="tr-TR" dirty="0" smtClean="0">
                <a:latin typeface="Arial" charset="-94"/>
                <a:ea typeface="Arial" charset="-94"/>
                <a:cs typeface="Arial" charset="-94"/>
              </a:rPr>
              <a:t>Uygun depo saha seçimi gibi kapsamlı bir planlama, işletme, kapatma ve kapatma sonrası bakım ve izleme gerektirir.</a:t>
            </a:r>
          </a:p>
          <a:p>
            <a:pPr algn="just">
              <a:buFont typeface="Wingdings" charset="2"/>
              <a:buChar char="ü"/>
            </a:pPr>
            <a:r>
              <a:rPr lang="tr-TR" dirty="0" smtClean="0">
                <a:latin typeface="Arial" charset="-94"/>
                <a:ea typeface="Arial" charset="-94"/>
                <a:cs typeface="Arial" charset="-94"/>
              </a:rPr>
              <a:t>Depo sahasında çürümesi ile </a:t>
            </a:r>
            <a:r>
              <a:rPr lang="tr-TR" b="1" dirty="0" smtClean="0">
                <a:latin typeface="Arial" charset="-94"/>
                <a:ea typeface="Arial" charset="-94"/>
                <a:cs typeface="Arial" charset="-94"/>
              </a:rPr>
              <a:t>metan çıkar. </a:t>
            </a:r>
            <a:r>
              <a:rPr lang="tr-TR" dirty="0" smtClean="0">
                <a:latin typeface="Arial" charset="-94"/>
                <a:ea typeface="Arial" charset="-94"/>
                <a:cs typeface="Arial" charset="-94"/>
              </a:rPr>
              <a:t>Bu gaz toplanmalı, kullanılmalı veya bir meşalede yakılmalıdır.</a:t>
            </a:r>
            <a:endParaRPr lang="tr-TR" dirty="0">
              <a:latin typeface="Arial" charset="-94"/>
              <a:ea typeface="Arial" charset="-94"/>
              <a:cs typeface="Arial" charset="-94"/>
            </a:endParaRP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5992007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4FA56A0D-0238-425F-A05C-690D275BCDE6}"/>
              </a:ext>
            </a:extLst>
          </p:cNvPr>
          <p:cNvSpPr>
            <a:spLocks noGrp="1"/>
          </p:cNvSpPr>
          <p:nvPr>
            <p:ph type="title"/>
          </p:nvPr>
        </p:nvSpPr>
        <p:spPr>
          <a:xfrm>
            <a:off x="604762" y="393784"/>
            <a:ext cx="8829523" cy="1383653"/>
          </a:xfrm>
        </p:spPr>
        <p:txBody>
          <a:bodyPr>
            <a:normAutofit fontScale="90000"/>
          </a:bodyPr>
          <a:lstStyle/>
          <a:p>
            <a:r>
              <a:rPr lang="tr-TR" b="1" dirty="0" smtClean="0">
                <a:latin typeface="Arial" charset="-94"/>
                <a:ea typeface="Arial" charset="-94"/>
                <a:cs typeface="Arial" charset="-94"/>
              </a:rPr>
              <a:t>ÇAMUR LAGÜNLERİ</a:t>
            </a:r>
            <a:r>
              <a:rPr lang="tr-TR" dirty="0">
                <a:latin typeface="Arial" charset="-94"/>
                <a:ea typeface="Arial" charset="-94"/>
                <a:cs typeface="Arial" charset="-94"/>
              </a:rPr>
              <a:t/>
            </a:r>
            <a:br>
              <a:rPr lang="tr-TR" dirty="0">
                <a:latin typeface="Arial" charset="-94"/>
                <a:ea typeface="Arial" charset="-94"/>
                <a:cs typeface="Arial" charset="-94"/>
              </a:rPr>
            </a:br>
            <a:r>
              <a:rPr lang="tr-TR" dirty="0" smtClean="0">
                <a:latin typeface="Arial" charset="-94"/>
                <a:ea typeface="Arial" charset="-94"/>
                <a:cs typeface="Arial" charset="-94"/>
              </a:rPr>
              <a:t/>
            </a:r>
            <a:br>
              <a:rPr lang="tr-TR" dirty="0" smtClean="0">
                <a:latin typeface="Arial" charset="-94"/>
                <a:ea typeface="Arial" charset="-94"/>
                <a:cs typeface="Arial" charset="-94"/>
              </a:rPr>
            </a:br>
            <a:r>
              <a:rPr lang="tr-TR" sz="2000" i="1" dirty="0" smtClean="0">
                <a:solidFill>
                  <a:schemeClr val="tx1"/>
                </a:solidFill>
                <a:latin typeface="Arial" charset="-94"/>
                <a:ea typeface="Arial" charset="-94"/>
                <a:cs typeface="Arial" charset="-94"/>
              </a:rPr>
              <a:t>Çamurların </a:t>
            </a:r>
            <a:r>
              <a:rPr lang="tr-TR" sz="2000" i="1" dirty="0">
                <a:solidFill>
                  <a:schemeClr val="tx1"/>
                </a:solidFill>
                <a:latin typeface="Arial" charset="-94"/>
                <a:ea typeface="Arial" charset="-94"/>
                <a:cs typeface="Arial" charset="-94"/>
              </a:rPr>
              <a:t>çürütülmesi, yoğunlaştırılması, kurutulması, depolanması ve nihai bertarafında kullanılan sistemlerdir</a:t>
            </a:r>
            <a:r>
              <a:rPr lang="tr-TR" sz="2000" i="1" dirty="0">
                <a:latin typeface="Arial" charset="-94"/>
                <a:ea typeface="Arial" charset="-94"/>
                <a:cs typeface="Arial" charset="-94"/>
              </a:rPr>
              <a:t>. </a:t>
            </a:r>
            <a:r>
              <a:rPr lang="tr-TR" sz="2000" dirty="0">
                <a:latin typeface="Arial" charset="-94"/>
                <a:ea typeface="Arial" charset="-94"/>
                <a:cs typeface="Arial" charset="-94"/>
              </a:rPr>
              <a:t/>
            </a:r>
            <a:br>
              <a:rPr lang="tr-TR" sz="2000" dirty="0">
                <a:latin typeface="Arial" charset="-94"/>
                <a:ea typeface="Arial" charset="-94"/>
                <a:cs typeface="Arial" charset="-94"/>
              </a:rPr>
            </a:br>
            <a:endParaRPr lang="tr-TR" sz="2000" dirty="0">
              <a:latin typeface="Arial" charset="-94"/>
              <a:ea typeface="Arial" charset="-94"/>
              <a:cs typeface="Arial" charset="-94"/>
            </a:endParaRPr>
          </a:p>
        </p:txBody>
      </p:sp>
      <p:sp>
        <p:nvSpPr>
          <p:cNvPr id="3" name="İçerik Yer Tutucusu 2">
            <a:extLst>
              <a:ext uri="{FF2B5EF4-FFF2-40B4-BE49-F238E27FC236}">
                <a16:creationId xmlns="" xmlns:a16="http://schemas.microsoft.com/office/drawing/2014/main" id="{A6EFB983-5CC5-4F6F-BAE9-D70F09DFBD5A}"/>
              </a:ext>
            </a:extLst>
          </p:cNvPr>
          <p:cNvSpPr>
            <a:spLocks noGrp="1"/>
          </p:cNvSpPr>
          <p:nvPr>
            <p:ph idx="1"/>
          </p:nvPr>
        </p:nvSpPr>
        <p:spPr>
          <a:xfrm>
            <a:off x="728542" y="2116591"/>
            <a:ext cx="8250244" cy="4164269"/>
          </a:xfrm>
        </p:spPr>
        <p:txBody>
          <a:bodyPr>
            <a:noAutofit/>
          </a:bodyPr>
          <a:lstStyle/>
          <a:p>
            <a:pPr marL="0" indent="0">
              <a:buNone/>
            </a:pPr>
            <a:r>
              <a:rPr lang="tr-TR" b="1" i="1" u="sng" dirty="0">
                <a:latin typeface="Arial" charset="-94"/>
                <a:ea typeface="Arial" charset="-94"/>
                <a:cs typeface="Arial" charset="-94"/>
              </a:rPr>
              <a:t>Avantaj:</a:t>
            </a:r>
          </a:p>
          <a:p>
            <a:pPr marL="0" indent="0" algn="just">
              <a:buNone/>
            </a:pPr>
            <a:r>
              <a:rPr lang="tr-TR" dirty="0">
                <a:latin typeface="Arial" charset="-94"/>
                <a:ea typeface="Arial" charset="-94"/>
                <a:cs typeface="Arial" charset="-94"/>
              </a:rPr>
              <a:t>Büyük alanlarda kurulan lagünlerde buharlaşma ve çökelmeden dolayı çamur hacminde önemli azalma olur, çamurun katı madde içeriği artar. </a:t>
            </a:r>
          </a:p>
          <a:p>
            <a:pPr marL="0" indent="0" algn="just">
              <a:buNone/>
            </a:pPr>
            <a:r>
              <a:rPr lang="tr-TR" dirty="0">
                <a:latin typeface="Arial" charset="-94"/>
                <a:ea typeface="Arial" charset="-94"/>
                <a:cs typeface="Arial" charset="-94"/>
              </a:rPr>
              <a:t>Çevresel etkilerinin minimum olmasından ve/veya işletme ve yapım kolaylığı ile işletme masraflarının düşüktür. </a:t>
            </a:r>
          </a:p>
          <a:p>
            <a:pPr marL="0" indent="0">
              <a:buNone/>
            </a:pPr>
            <a:endParaRPr lang="tr-TR" dirty="0">
              <a:latin typeface="Arial" charset="-94"/>
              <a:ea typeface="Arial" charset="-94"/>
              <a:cs typeface="Arial" charset="-94"/>
            </a:endParaRPr>
          </a:p>
          <a:p>
            <a:pPr marL="0" indent="0">
              <a:buNone/>
            </a:pPr>
            <a:r>
              <a:rPr lang="tr-TR" b="1" i="1" u="sng" dirty="0">
                <a:latin typeface="Arial" charset="-94"/>
                <a:ea typeface="Arial" charset="-94"/>
                <a:cs typeface="Arial" charset="-94"/>
              </a:rPr>
              <a:t>Dezavantaj:</a:t>
            </a:r>
          </a:p>
          <a:p>
            <a:pPr marL="0" indent="0" algn="just">
              <a:buNone/>
            </a:pPr>
            <a:r>
              <a:rPr lang="tr-TR" dirty="0">
                <a:latin typeface="Arial" charset="-94"/>
                <a:ea typeface="Arial" charset="-94"/>
                <a:cs typeface="Arial" charset="-94"/>
              </a:rPr>
              <a:t>Toksik karaktere sahip çamurların lagünde bertarafı sırasında dikkat edilecek husus, toksik maddelerin </a:t>
            </a:r>
            <a:r>
              <a:rPr lang="tr-TR" b="1" dirty="0">
                <a:latin typeface="Arial" charset="-94"/>
                <a:ea typeface="Arial" charset="-94"/>
                <a:cs typeface="Arial" charset="-94"/>
              </a:rPr>
              <a:t>yeraltı suyuna sızmasının önlenmesidir. </a:t>
            </a:r>
          </a:p>
          <a:p>
            <a:pPr marL="0" indent="0" algn="just">
              <a:buNone/>
            </a:pPr>
            <a:r>
              <a:rPr lang="tr-TR" dirty="0">
                <a:latin typeface="Arial" charset="-94"/>
                <a:ea typeface="Arial" charset="-94"/>
                <a:cs typeface="Arial" charset="-94"/>
              </a:rPr>
              <a:t>Büyük alan gereksinimi, yeraltı suyu kirlenme riski ve </a:t>
            </a:r>
            <a:r>
              <a:rPr lang="tr-TR" b="1" dirty="0">
                <a:latin typeface="Arial" charset="-94"/>
                <a:ea typeface="Arial" charset="-94"/>
                <a:cs typeface="Arial" charset="-94"/>
              </a:rPr>
              <a:t>koku problemine </a:t>
            </a:r>
            <a:r>
              <a:rPr lang="tr-TR" dirty="0" smtClean="0">
                <a:latin typeface="Arial" charset="-94"/>
                <a:ea typeface="Arial" charset="-94"/>
                <a:cs typeface="Arial" charset="-94"/>
              </a:rPr>
              <a:t>neden olur.</a:t>
            </a:r>
            <a:endParaRPr lang="tr-TR" dirty="0">
              <a:latin typeface="Arial" charset="-94"/>
              <a:ea typeface="Arial" charset="-94"/>
              <a:cs typeface="Arial" charset="-94"/>
            </a:endParaRP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758191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C4676B9E-5CF4-409E-8CD6-4C594BC13056}"/>
              </a:ext>
            </a:extLst>
          </p:cNvPr>
          <p:cNvSpPr>
            <a:spLocks noGrp="1"/>
          </p:cNvSpPr>
          <p:nvPr>
            <p:ph type="title"/>
          </p:nvPr>
        </p:nvSpPr>
        <p:spPr/>
        <p:txBody>
          <a:bodyPr>
            <a:normAutofit/>
          </a:bodyPr>
          <a:lstStyle/>
          <a:p>
            <a:r>
              <a:rPr lang="tr-TR" sz="3200" b="1" dirty="0" smtClean="0">
                <a:latin typeface="Arial" charset="-94"/>
                <a:ea typeface="Arial" charset="-94"/>
                <a:cs typeface="Arial" charset="-94"/>
              </a:rPr>
              <a:t>ARAZİ İYİLEŞTİRME (reklamasyon)</a:t>
            </a:r>
            <a:endParaRPr lang="tr-TR" sz="3200" b="1" dirty="0">
              <a:latin typeface="Arial" charset="-94"/>
              <a:ea typeface="Arial" charset="-94"/>
              <a:cs typeface="Arial" charset="-94"/>
            </a:endParaRPr>
          </a:p>
        </p:txBody>
      </p:sp>
      <p:sp>
        <p:nvSpPr>
          <p:cNvPr id="3" name="İçerik Yer Tutucusu 2">
            <a:extLst>
              <a:ext uri="{FF2B5EF4-FFF2-40B4-BE49-F238E27FC236}">
                <a16:creationId xmlns="" xmlns:a16="http://schemas.microsoft.com/office/drawing/2014/main" id="{F1BE7C08-E2FB-4DF7-B32D-5EED96AF66F2}"/>
              </a:ext>
            </a:extLst>
          </p:cNvPr>
          <p:cNvSpPr>
            <a:spLocks noGrp="1"/>
          </p:cNvSpPr>
          <p:nvPr>
            <p:ph idx="1"/>
          </p:nvPr>
        </p:nvSpPr>
        <p:spPr>
          <a:xfrm>
            <a:off x="758078" y="1930400"/>
            <a:ext cx="8043496" cy="4389838"/>
          </a:xfrm>
        </p:spPr>
        <p:txBody>
          <a:bodyPr>
            <a:normAutofit/>
          </a:bodyPr>
          <a:lstStyle/>
          <a:p>
            <a:pPr marL="0" indent="0">
              <a:buNone/>
            </a:pPr>
            <a:r>
              <a:rPr lang="tr-TR" sz="2800" dirty="0">
                <a:latin typeface="Arial" charset="-94"/>
                <a:ea typeface="Arial" charset="-94"/>
                <a:cs typeface="Arial" charset="-94"/>
              </a:rPr>
              <a:t>Tarımsal amaçla kullanılması mümkün olmayan arazilerin arıtma çamurları ile desteklenerek tarımsal değeri olan araziler haline dönüştürülmesi mümkündür, ancak bu işlemin maliyeti yüksektir. </a:t>
            </a:r>
          </a:p>
          <a:p>
            <a:pPr marL="0" indent="0">
              <a:buNone/>
            </a:pPr>
            <a:endParaRPr lang="tr-TR" sz="2800" dirty="0">
              <a:latin typeface="Arial" charset="-94"/>
              <a:ea typeface="Arial" charset="-94"/>
              <a:cs typeface="Arial" charset="-94"/>
            </a:endParaRPr>
          </a:p>
          <a:p>
            <a:pPr marL="0" indent="0">
              <a:buNone/>
            </a:pPr>
            <a:r>
              <a:rPr lang="tr-TR" sz="2800" dirty="0">
                <a:latin typeface="Arial" charset="-94"/>
                <a:ea typeface="Arial" charset="-94"/>
                <a:cs typeface="Arial" charset="-94"/>
              </a:rPr>
              <a:t>Toksik ve ağır metal içeriği yüksek olan çamurlar arazi reklamasyonunda </a:t>
            </a:r>
            <a:r>
              <a:rPr lang="tr-TR" sz="2800" dirty="0" smtClean="0">
                <a:latin typeface="Arial" charset="-94"/>
                <a:ea typeface="Arial" charset="-94"/>
                <a:cs typeface="Arial" charset="-94"/>
              </a:rPr>
              <a:t>kullanılmazlar.</a:t>
            </a:r>
            <a:endParaRPr lang="tr-TR" sz="2800" dirty="0">
              <a:latin typeface="Arial" charset="-94"/>
              <a:ea typeface="Arial" charset="-94"/>
              <a:cs typeface="Arial" charset="-94"/>
            </a:endParaRP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4857842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0530C5D7-415C-464A-9737-AD7E388F8E5F}"/>
              </a:ext>
            </a:extLst>
          </p:cNvPr>
          <p:cNvSpPr>
            <a:spLocks noGrp="1"/>
          </p:cNvSpPr>
          <p:nvPr>
            <p:ph type="title"/>
          </p:nvPr>
        </p:nvSpPr>
        <p:spPr>
          <a:xfrm>
            <a:off x="648304" y="362857"/>
            <a:ext cx="9293981" cy="1103086"/>
          </a:xfrm>
        </p:spPr>
        <p:txBody>
          <a:bodyPr>
            <a:normAutofit fontScale="90000"/>
          </a:bodyPr>
          <a:lstStyle/>
          <a:p>
            <a:r>
              <a:rPr lang="tr-TR" b="1" dirty="0" smtClean="0">
                <a:latin typeface="Arial" charset="-94"/>
                <a:ea typeface="Arial" charset="-94"/>
                <a:cs typeface="Arial" charset="-94"/>
              </a:rPr>
              <a:t>ARAZİDE BERTARAF</a:t>
            </a:r>
            <a:r>
              <a:rPr lang="tr-TR" dirty="0">
                <a:latin typeface="Arial" charset="-94"/>
                <a:ea typeface="Arial" charset="-94"/>
                <a:cs typeface="Arial" charset="-94"/>
              </a:rPr>
              <a:t/>
            </a:r>
            <a:br>
              <a:rPr lang="tr-TR" dirty="0">
                <a:latin typeface="Arial" charset="-94"/>
                <a:ea typeface="Arial" charset="-94"/>
                <a:cs typeface="Arial" charset="-94"/>
              </a:rPr>
            </a:br>
            <a:r>
              <a:rPr lang="tr-TR" dirty="0" smtClean="0">
                <a:latin typeface="Arial" charset="-94"/>
                <a:ea typeface="Arial" charset="-94"/>
                <a:cs typeface="Arial" charset="-94"/>
              </a:rPr>
              <a:t/>
            </a:r>
            <a:br>
              <a:rPr lang="tr-TR" dirty="0" smtClean="0">
                <a:latin typeface="Arial" charset="-94"/>
                <a:ea typeface="Arial" charset="-94"/>
                <a:cs typeface="Arial" charset="-94"/>
              </a:rPr>
            </a:br>
            <a:r>
              <a:rPr lang="tr-TR" sz="2000" b="1" i="1" dirty="0" smtClean="0">
                <a:solidFill>
                  <a:schemeClr val="tx1"/>
                </a:solidFill>
                <a:latin typeface="Arial" charset="-94"/>
                <a:ea typeface="Arial" charset="-94"/>
                <a:cs typeface="Arial" charset="-94"/>
              </a:rPr>
              <a:t>Arıtma </a:t>
            </a:r>
            <a:r>
              <a:rPr lang="tr-TR" sz="2000" b="1" i="1" dirty="0">
                <a:solidFill>
                  <a:schemeClr val="tx1"/>
                </a:solidFill>
                <a:latin typeface="Arial" charset="-94"/>
                <a:ea typeface="Arial" charset="-94"/>
                <a:cs typeface="Arial" charset="-94"/>
              </a:rPr>
              <a:t>çamurlarının tarımda toprak şartlandırıcı olarak değerlendirilmesidir. </a:t>
            </a:r>
            <a:r>
              <a:rPr lang="tr-TR" sz="2000" dirty="0">
                <a:latin typeface="Arial" charset="-94"/>
                <a:ea typeface="Arial" charset="-94"/>
                <a:cs typeface="Arial" charset="-94"/>
              </a:rPr>
              <a:t/>
            </a:r>
            <a:br>
              <a:rPr lang="tr-TR" sz="2000" dirty="0">
                <a:latin typeface="Arial" charset="-94"/>
                <a:ea typeface="Arial" charset="-94"/>
                <a:cs typeface="Arial" charset="-94"/>
              </a:rPr>
            </a:br>
            <a:endParaRPr lang="tr-TR" sz="2000" dirty="0">
              <a:latin typeface="Arial" charset="-94"/>
              <a:ea typeface="Arial" charset="-94"/>
              <a:cs typeface="Arial" charset="-94"/>
            </a:endParaRPr>
          </a:p>
        </p:txBody>
      </p:sp>
      <p:sp>
        <p:nvSpPr>
          <p:cNvPr id="3" name="İçerik Yer Tutucusu 2">
            <a:extLst>
              <a:ext uri="{FF2B5EF4-FFF2-40B4-BE49-F238E27FC236}">
                <a16:creationId xmlns="" xmlns:a16="http://schemas.microsoft.com/office/drawing/2014/main" id="{80596B84-0373-4325-85C1-BC933F836C7A}"/>
              </a:ext>
            </a:extLst>
          </p:cNvPr>
          <p:cNvSpPr>
            <a:spLocks noGrp="1"/>
          </p:cNvSpPr>
          <p:nvPr>
            <p:ph idx="1"/>
          </p:nvPr>
        </p:nvSpPr>
        <p:spPr>
          <a:xfrm>
            <a:off x="630090" y="1860631"/>
            <a:ext cx="8269935" cy="4496626"/>
          </a:xfrm>
        </p:spPr>
        <p:txBody>
          <a:bodyPr>
            <a:normAutofit fontScale="85000" lnSpcReduction="20000"/>
          </a:bodyPr>
          <a:lstStyle/>
          <a:p>
            <a:pPr marL="0" indent="0">
              <a:buNone/>
            </a:pPr>
            <a:endParaRPr lang="tr-TR" dirty="0">
              <a:latin typeface="Arial" charset="-94"/>
              <a:ea typeface="Arial" charset="-94"/>
              <a:cs typeface="Arial" charset="-94"/>
            </a:endParaRPr>
          </a:p>
          <a:p>
            <a:pPr marL="0" indent="0" algn="just">
              <a:buNone/>
            </a:pPr>
            <a:r>
              <a:rPr lang="tr-TR" sz="2400" b="1" i="1" u="sng" dirty="0">
                <a:solidFill>
                  <a:schemeClr val="tx1"/>
                </a:solidFill>
                <a:latin typeface="Arial" charset="-94"/>
                <a:ea typeface="Arial" charset="-94"/>
                <a:cs typeface="Arial" charset="-94"/>
              </a:rPr>
              <a:t>Avantaj:</a:t>
            </a:r>
          </a:p>
          <a:p>
            <a:pPr marL="0" indent="0" algn="just">
              <a:buNone/>
            </a:pPr>
            <a:r>
              <a:rPr lang="tr-TR" sz="2400" dirty="0">
                <a:latin typeface="Arial" charset="-94"/>
                <a:ea typeface="Arial" charset="-94"/>
                <a:cs typeface="Arial" charset="-94"/>
              </a:rPr>
              <a:t>Gübre özelliği olmasından dolayı bitkisel büyüme için gerekli besi maddesini karşılar.</a:t>
            </a:r>
          </a:p>
          <a:p>
            <a:pPr marL="0" indent="0" algn="just">
              <a:buNone/>
            </a:pPr>
            <a:r>
              <a:rPr lang="tr-TR" sz="2400" dirty="0">
                <a:latin typeface="Arial" charset="-94"/>
                <a:ea typeface="Arial" charset="-94"/>
                <a:cs typeface="Arial" charset="-94"/>
              </a:rPr>
              <a:t>Arıtma çamurlarının arazide değerlendirilmesi için çevresel açıdan zararsız olmaları, organik ve inorganik maddelerin madde dolanımını sağlaması gerekmektedir. </a:t>
            </a:r>
          </a:p>
          <a:p>
            <a:pPr marL="0" indent="0" algn="just">
              <a:buNone/>
            </a:pPr>
            <a:r>
              <a:rPr lang="tr-TR" sz="2400" b="1" i="1" u="sng" dirty="0">
                <a:solidFill>
                  <a:schemeClr val="tx1"/>
                </a:solidFill>
                <a:latin typeface="Arial" charset="-94"/>
                <a:ea typeface="Arial" charset="-94"/>
                <a:cs typeface="Arial" charset="-94"/>
              </a:rPr>
              <a:t>Dezavantaj:</a:t>
            </a:r>
          </a:p>
          <a:p>
            <a:pPr marL="0" indent="0" algn="just">
              <a:buNone/>
            </a:pPr>
            <a:r>
              <a:rPr lang="tr-TR" sz="2400" dirty="0">
                <a:latin typeface="Arial" charset="-94"/>
                <a:ea typeface="Arial" charset="-94"/>
                <a:cs typeface="Arial" charset="-94"/>
              </a:rPr>
              <a:t>Evsel arıtma çamurlarında her tür patojen mikroorganizma bulunabileceğinden bunların doğrudan araziye verilmesi sakıncalıdır. Sürekli olarak izlenmelidir. </a:t>
            </a:r>
          </a:p>
          <a:p>
            <a:pPr marL="0" indent="0" algn="just">
              <a:buNone/>
            </a:pPr>
            <a:r>
              <a:rPr lang="tr-TR" sz="2400" dirty="0" smtClean="0">
                <a:latin typeface="Arial" charset="-94"/>
                <a:ea typeface="Arial" charset="-94"/>
                <a:cs typeface="Arial" charset="-94"/>
              </a:rPr>
              <a:t>Endüstriyel </a:t>
            </a:r>
            <a:r>
              <a:rPr lang="tr-TR" sz="2400" dirty="0">
                <a:latin typeface="Arial" charset="-94"/>
                <a:ea typeface="Arial" charset="-94"/>
                <a:cs typeface="Arial" charset="-94"/>
              </a:rPr>
              <a:t>nitelikli arıtma çamurlarının ise, barındırdıkları çeşitli ağır metal tuzları, toksik maddeler v.b nedeniyle yeraltı suyu ve toprak kirlenmesi risklerinden dolayı arazide doğrudan bertarafı sakıncalıdır.</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3910987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976EA596-4D90-4B50-A820-160B79CDE92F}"/>
              </a:ext>
            </a:extLst>
          </p:cNvPr>
          <p:cNvSpPr>
            <a:spLocks noGrp="1"/>
          </p:cNvSpPr>
          <p:nvPr>
            <p:ph type="title"/>
          </p:nvPr>
        </p:nvSpPr>
        <p:spPr>
          <a:xfrm>
            <a:off x="511950" y="290792"/>
            <a:ext cx="8397921" cy="1683657"/>
          </a:xfrm>
        </p:spPr>
        <p:txBody>
          <a:bodyPr>
            <a:normAutofit fontScale="90000"/>
          </a:bodyPr>
          <a:lstStyle/>
          <a:p>
            <a:r>
              <a:rPr lang="tr-TR" sz="3100" b="1" dirty="0" smtClean="0">
                <a:latin typeface="Arial" charset="-94"/>
                <a:ea typeface="Arial" charset="-94"/>
                <a:cs typeface="Arial" charset="-94"/>
              </a:rPr>
              <a:t>KİMYASAL SABİTLEME</a:t>
            </a:r>
            <a:br>
              <a:rPr lang="tr-TR" sz="3100" b="1" dirty="0" smtClean="0">
                <a:latin typeface="Arial" charset="-94"/>
                <a:ea typeface="Arial" charset="-94"/>
                <a:cs typeface="Arial" charset="-94"/>
              </a:rPr>
            </a:br>
            <a:r>
              <a:rPr lang="tr-TR" sz="3100" b="1" dirty="0" smtClean="0">
                <a:latin typeface="Arial" charset="-94"/>
                <a:ea typeface="Arial" charset="-94"/>
                <a:cs typeface="Arial" charset="-94"/>
              </a:rPr>
              <a:t>(stabilizasyon/</a:t>
            </a:r>
            <a:r>
              <a:rPr lang="tr-TR" sz="3100" b="1" dirty="0" err="1" smtClean="0">
                <a:latin typeface="Arial" charset="-94"/>
                <a:ea typeface="Arial" charset="-94"/>
                <a:cs typeface="Arial" charset="-94"/>
              </a:rPr>
              <a:t>solidifikasyon</a:t>
            </a:r>
            <a:r>
              <a:rPr lang="tr-TR" sz="3100" b="1" dirty="0">
                <a:latin typeface="Arial" charset="-94"/>
                <a:ea typeface="Arial" charset="-94"/>
                <a:cs typeface="Arial" charset="-94"/>
              </a:rPr>
              <a:t>) </a:t>
            </a:r>
            <a:r>
              <a:rPr lang="tr-TR" sz="3100" b="1" dirty="0" smtClean="0">
                <a:latin typeface="Arial" charset="-94"/>
                <a:ea typeface="Arial" charset="-94"/>
                <a:cs typeface="Arial" charset="-94"/>
              </a:rPr>
              <a:t/>
            </a:r>
            <a:br>
              <a:rPr lang="tr-TR" sz="3100" b="1" dirty="0" smtClean="0">
                <a:latin typeface="Arial" charset="-94"/>
                <a:ea typeface="Arial" charset="-94"/>
                <a:cs typeface="Arial" charset="-94"/>
              </a:rPr>
            </a:br>
            <a:r>
              <a:rPr lang="tr-TR" sz="1900" dirty="0" smtClean="0">
                <a:solidFill>
                  <a:schemeClr val="tx1"/>
                </a:solidFill>
                <a:latin typeface="Arial" charset="-94"/>
                <a:ea typeface="Arial" charset="-94"/>
                <a:cs typeface="Arial" charset="-94"/>
              </a:rPr>
              <a:t/>
            </a:r>
            <a:br>
              <a:rPr lang="tr-TR" sz="1900" dirty="0" smtClean="0">
                <a:solidFill>
                  <a:schemeClr val="tx1"/>
                </a:solidFill>
                <a:latin typeface="Arial" charset="-94"/>
                <a:ea typeface="Arial" charset="-94"/>
                <a:cs typeface="Arial" charset="-94"/>
              </a:rPr>
            </a:br>
            <a:r>
              <a:rPr lang="tr-TR" sz="1900" i="1" dirty="0" err="1" smtClean="0">
                <a:solidFill>
                  <a:schemeClr val="tx1"/>
                </a:solidFill>
                <a:latin typeface="Arial" charset="-94"/>
                <a:ea typeface="Arial" charset="-94"/>
                <a:cs typeface="Arial" charset="-94"/>
              </a:rPr>
              <a:t>Deponi</a:t>
            </a:r>
            <a:r>
              <a:rPr lang="tr-TR" sz="1900" i="1" dirty="0" smtClean="0">
                <a:solidFill>
                  <a:schemeClr val="tx1"/>
                </a:solidFill>
                <a:latin typeface="Arial" charset="-94"/>
                <a:ea typeface="Arial" charset="-94"/>
                <a:cs typeface="Arial" charset="-94"/>
              </a:rPr>
              <a:t> </a:t>
            </a:r>
            <a:r>
              <a:rPr lang="tr-TR" sz="1900" i="1" dirty="0">
                <a:solidFill>
                  <a:schemeClr val="tx1"/>
                </a:solidFill>
                <a:latin typeface="Arial" charset="-94"/>
                <a:ea typeface="Arial" charset="-94"/>
                <a:cs typeface="Arial" charset="-94"/>
              </a:rPr>
              <a:t>sahasında hacim azalması sağlanması, atığın ihtiva ettiği kirleticilerin yağmur suyu ile teması halinde yıkanarak sızıntı sularına geçişinin önlenmesi amacıyla uygulanan yöntemdir. </a:t>
            </a:r>
          </a:p>
        </p:txBody>
      </p:sp>
      <p:sp>
        <p:nvSpPr>
          <p:cNvPr id="3" name="İçerik Yer Tutucusu 2">
            <a:extLst>
              <a:ext uri="{FF2B5EF4-FFF2-40B4-BE49-F238E27FC236}">
                <a16:creationId xmlns="" xmlns:a16="http://schemas.microsoft.com/office/drawing/2014/main" id="{FF1B3336-B854-43E2-B574-5C6704771259}"/>
              </a:ext>
            </a:extLst>
          </p:cNvPr>
          <p:cNvSpPr>
            <a:spLocks noGrp="1"/>
          </p:cNvSpPr>
          <p:nvPr>
            <p:ph idx="1"/>
          </p:nvPr>
        </p:nvSpPr>
        <p:spPr>
          <a:xfrm>
            <a:off x="502102" y="2343011"/>
            <a:ext cx="8712967" cy="4003104"/>
          </a:xfrm>
        </p:spPr>
        <p:txBody>
          <a:bodyPr>
            <a:noAutofit/>
          </a:bodyPr>
          <a:lstStyle/>
          <a:p>
            <a:pPr marL="0" indent="0" algn="just">
              <a:buNone/>
            </a:pPr>
            <a:r>
              <a:rPr lang="tr-TR" b="1" i="1" u="sng" dirty="0">
                <a:latin typeface="Arial" charset="-94"/>
                <a:ea typeface="Arial" charset="-94"/>
                <a:cs typeface="Arial" charset="-94"/>
              </a:rPr>
              <a:t>Avantaj:</a:t>
            </a:r>
          </a:p>
          <a:p>
            <a:pPr marL="0" indent="0" algn="just">
              <a:buNone/>
            </a:pPr>
            <a:r>
              <a:rPr lang="tr-TR" dirty="0">
                <a:latin typeface="Arial" charset="-94"/>
                <a:ea typeface="Arial" charset="-94"/>
                <a:cs typeface="Arial" charset="-94"/>
              </a:rPr>
              <a:t>Bu teknikte </a:t>
            </a:r>
            <a:r>
              <a:rPr lang="tr-TR" dirty="0" err="1">
                <a:latin typeface="Arial" charset="-94"/>
                <a:ea typeface="Arial" charset="-94"/>
                <a:cs typeface="Arial" charset="-94"/>
              </a:rPr>
              <a:t>solidifikasyon</a:t>
            </a:r>
            <a:r>
              <a:rPr lang="tr-TR" dirty="0">
                <a:latin typeface="Arial" charset="-94"/>
                <a:ea typeface="Arial" charset="-94"/>
                <a:cs typeface="Arial" charset="-94"/>
              </a:rPr>
              <a:t> ile zararlı atık bileşenleri katı yapıda tutulduğu için atık bünyesindeki kirleticiler sabitlenerek tehlikeli özelliği giderilip, bu bileşenlerin sızıntıya geçişi engellenerek doğaya </a:t>
            </a:r>
            <a:r>
              <a:rPr lang="tr-TR" b="1" dirty="0">
                <a:latin typeface="Arial" charset="-94"/>
                <a:ea typeface="Arial" charset="-94"/>
                <a:cs typeface="Arial" charset="-94"/>
              </a:rPr>
              <a:t>zararsız</a:t>
            </a:r>
            <a:r>
              <a:rPr lang="tr-TR" dirty="0">
                <a:latin typeface="Arial" charset="-94"/>
                <a:ea typeface="Arial" charset="-94"/>
                <a:cs typeface="Arial" charset="-94"/>
              </a:rPr>
              <a:t> bir şekilde uzaklaştırılması sağlanır. Bu teknikle, atıktan bileşenlerin sızması minimuma indirilerek atığın </a:t>
            </a:r>
            <a:r>
              <a:rPr lang="tr-TR" dirty="0" err="1">
                <a:latin typeface="Arial" charset="-94"/>
                <a:ea typeface="Arial" charset="-94"/>
                <a:cs typeface="Arial" charset="-94"/>
              </a:rPr>
              <a:t>toksisitesi</a:t>
            </a:r>
            <a:r>
              <a:rPr lang="tr-TR" dirty="0">
                <a:latin typeface="Arial" charset="-94"/>
                <a:ea typeface="Arial" charset="-94"/>
                <a:cs typeface="Arial" charset="-94"/>
              </a:rPr>
              <a:t>, </a:t>
            </a:r>
            <a:r>
              <a:rPr lang="tr-TR" b="1" dirty="0">
                <a:latin typeface="Arial" charset="-94"/>
                <a:ea typeface="Arial" charset="-94"/>
                <a:cs typeface="Arial" charset="-94"/>
              </a:rPr>
              <a:t>zararlı özelliği giderilir.</a:t>
            </a:r>
          </a:p>
          <a:p>
            <a:pPr marL="0" indent="0" algn="just">
              <a:buNone/>
            </a:pPr>
            <a:r>
              <a:rPr lang="tr-TR" b="1" i="1" u="sng" dirty="0">
                <a:latin typeface="Arial" charset="-94"/>
                <a:ea typeface="Arial" charset="-94"/>
                <a:cs typeface="Arial" charset="-94"/>
              </a:rPr>
              <a:t>Dezavantaj:</a:t>
            </a:r>
          </a:p>
          <a:p>
            <a:pPr marL="0" indent="0" algn="just">
              <a:buNone/>
            </a:pPr>
            <a:r>
              <a:rPr lang="tr-TR" dirty="0" err="1">
                <a:latin typeface="Arial" charset="-94"/>
                <a:ea typeface="Arial" charset="-94"/>
                <a:cs typeface="Arial" charset="-94"/>
              </a:rPr>
              <a:t>Solidifiye</a:t>
            </a:r>
            <a:r>
              <a:rPr lang="tr-TR" dirty="0">
                <a:latin typeface="Arial" charset="-94"/>
                <a:ea typeface="Arial" charset="-94"/>
                <a:cs typeface="Arial" charset="-94"/>
              </a:rPr>
              <a:t>/stabilize atıkların sızıntı değerleri düşük olmalıdır. Aksi taktirde bu sızıntı suları yeraltı su kaynaklarını kirletir ve hidrolojik çevrim yoluyla halk sağlığını olumsuz yönde etkiler giderilmiş olur.</a:t>
            </a:r>
          </a:p>
          <a:p>
            <a:pPr marL="0" indent="0" algn="just">
              <a:buNone/>
            </a:pPr>
            <a:r>
              <a:rPr lang="tr-TR" dirty="0">
                <a:latin typeface="Arial" charset="-94"/>
                <a:ea typeface="Arial" charset="-94"/>
                <a:cs typeface="Arial" charset="-94"/>
              </a:rPr>
              <a:t>Atığın özelliklerine uygun katılaştırma yöntemi ve özel katkı maddelerinin seçilmesi ve takibi sürekli izlenmelidir. </a:t>
            </a:r>
          </a:p>
          <a:p>
            <a:pPr marL="0" indent="0" algn="just">
              <a:buNone/>
            </a:pPr>
            <a:r>
              <a:rPr lang="tr-TR" dirty="0">
                <a:latin typeface="Arial" charset="-94"/>
                <a:ea typeface="Arial" charset="-94"/>
                <a:cs typeface="Arial" charset="-94"/>
              </a:rPr>
              <a:t>Pahalı bir metoddur, özel ekipman ve eğitimli personele ihtiyaç vardır.</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38591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083E753C-5611-4690-AD83-9BA9F90DE532}"/>
              </a:ext>
            </a:extLst>
          </p:cNvPr>
          <p:cNvSpPr>
            <a:spLocks noGrp="1"/>
          </p:cNvSpPr>
          <p:nvPr>
            <p:ph type="title"/>
          </p:nvPr>
        </p:nvSpPr>
        <p:spPr>
          <a:xfrm>
            <a:off x="343674" y="362856"/>
            <a:ext cx="7079577" cy="1306287"/>
          </a:xfrm>
        </p:spPr>
        <p:txBody>
          <a:bodyPr>
            <a:normAutofit fontScale="90000"/>
          </a:bodyPr>
          <a:lstStyle/>
          <a:p>
            <a:r>
              <a:rPr lang="tr-TR" b="1" dirty="0" smtClean="0">
                <a:latin typeface="Arial" charset="-94"/>
                <a:ea typeface="Arial" charset="-94"/>
                <a:cs typeface="Arial" charset="-94"/>
              </a:rPr>
              <a:t>KOMPOSTLAŞTIRMA</a:t>
            </a:r>
            <a:r>
              <a:rPr lang="tr-TR" dirty="0">
                <a:latin typeface="Arial" charset="-94"/>
                <a:ea typeface="Arial" charset="-94"/>
                <a:cs typeface="Arial" charset="-94"/>
              </a:rPr>
              <a:t/>
            </a:r>
            <a:br>
              <a:rPr lang="tr-TR" dirty="0">
                <a:latin typeface="Arial" charset="-94"/>
                <a:ea typeface="Arial" charset="-94"/>
                <a:cs typeface="Arial" charset="-94"/>
              </a:rPr>
            </a:br>
            <a:r>
              <a:rPr lang="tr-TR" sz="1700" dirty="0" smtClean="0">
                <a:solidFill>
                  <a:schemeClr val="tx1"/>
                </a:solidFill>
                <a:latin typeface="Arial" charset="-94"/>
                <a:ea typeface="Arial" charset="-94"/>
                <a:cs typeface="Arial" charset="-94"/>
              </a:rPr>
              <a:t/>
            </a:r>
            <a:br>
              <a:rPr lang="tr-TR" sz="1700" dirty="0" smtClean="0">
                <a:solidFill>
                  <a:schemeClr val="tx1"/>
                </a:solidFill>
                <a:latin typeface="Arial" charset="-94"/>
                <a:ea typeface="Arial" charset="-94"/>
                <a:cs typeface="Arial" charset="-94"/>
              </a:rPr>
            </a:br>
            <a:r>
              <a:rPr lang="tr-TR" sz="1700" i="1" dirty="0" err="1" smtClean="0">
                <a:solidFill>
                  <a:schemeClr val="tx1"/>
                </a:solidFill>
                <a:latin typeface="Arial" charset="-94"/>
                <a:ea typeface="Arial" charset="-94"/>
                <a:cs typeface="Arial" charset="-94"/>
              </a:rPr>
              <a:t>Kompostlaştırma</a:t>
            </a:r>
            <a:r>
              <a:rPr lang="tr-TR" sz="1700" i="1" dirty="0">
                <a:solidFill>
                  <a:schemeClr val="tx1"/>
                </a:solidFill>
                <a:latin typeface="Arial" charset="-94"/>
                <a:ea typeface="Arial" charset="-94"/>
                <a:cs typeface="Arial" charset="-94"/>
              </a:rPr>
              <a:t>, atığın biyolojik olarak parçalanabilen kısmının geri kazanılması ve yeniden değerlendirilmesi olarak görülebilir.</a:t>
            </a:r>
          </a:p>
        </p:txBody>
      </p:sp>
      <p:sp>
        <p:nvSpPr>
          <p:cNvPr id="3" name="İçerik Yer Tutucusu 2">
            <a:extLst>
              <a:ext uri="{FF2B5EF4-FFF2-40B4-BE49-F238E27FC236}">
                <a16:creationId xmlns="" xmlns:a16="http://schemas.microsoft.com/office/drawing/2014/main" id="{D2737483-2A08-4C6F-9AC4-780980DD06D1}"/>
              </a:ext>
            </a:extLst>
          </p:cNvPr>
          <p:cNvSpPr>
            <a:spLocks noGrp="1"/>
          </p:cNvSpPr>
          <p:nvPr>
            <p:ph idx="1"/>
          </p:nvPr>
        </p:nvSpPr>
        <p:spPr>
          <a:xfrm>
            <a:off x="435429" y="1791902"/>
            <a:ext cx="7283176" cy="4833082"/>
          </a:xfrm>
        </p:spPr>
        <p:txBody>
          <a:bodyPr>
            <a:noAutofit/>
          </a:bodyPr>
          <a:lstStyle/>
          <a:p>
            <a:pPr marL="0" indent="0" algn="just">
              <a:buNone/>
            </a:pPr>
            <a:r>
              <a:rPr lang="tr-TR" sz="2000" b="1" i="1" u="sng" dirty="0">
                <a:solidFill>
                  <a:schemeClr val="tx1"/>
                </a:solidFill>
                <a:latin typeface="Arial" charset="-94"/>
                <a:ea typeface="Arial" charset="-94"/>
                <a:cs typeface="Arial" charset="-94"/>
              </a:rPr>
              <a:t>Avantaj:</a:t>
            </a:r>
          </a:p>
          <a:p>
            <a:pPr marL="0" indent="0" algn="just">
              <a:buNone/>
            </a:pPr>
            <a:r>
              <a:rPr lang="tr-TR" sz="2000" dirty="0">
                <a:latin typeface="Arial" charset="-94"/>
                <a:ea typeface="Arial" charset="-94"/>
                <a:cs typeface="Arial" charset="-94"/>
              </a:rPr>
              <a:t>Biyolojik olarak parçalanabilen atığın hacmini, kütlesini ve nemini azaltıp değerli bir toprak düzenleyici haline </a:t>
            </a:r>
            <a:r>
              <a:rPr lang="tr-TR" sz="2000" dirty="0" smtClean="0">
                <a:latin typeface="Arial" charset="-94"/>
                <a:ea typeface="Arial" charset="-94"/>
                <a:cs typeface="Arial" charset="-94"/>
              </a:rPr>
              <a:t>dönüştürür.</a:t>
            </a:r>
            <a:endParaRPr lang="tr-TR" sz="2000" dirty="0">
              <a:latin typeface="Arial" charset="-94"/>
              <a:ea typeface="Arial" charset="-94"/>
              <a:cs typeface="Arial" charset="-94"/>
            </a:endParaRPr>
          </a:p>
          <a:p>
            <a:pPr marL="0" indent="0" algn="just">
              <a:buNone/>
            </a:pPr>
            <a:r>
              <a:rPr lang="tr-TR" sz="2000" dirty="0" err="1">
                <a:latin typeface="Arial" charset="-94"/>
                <a:ea typeface="Arial" charset="-94"/>
                <a:cs typeface="Arial" charset="-94"/>
              </a:rPr>
              <a:t>Patojensiz</a:t>
            </a:r>
            <a:r>
              <a:rPr lang="tr-TR" sz="2000" dirty="0">
                <a:latin typeface="Arial" charset="-94"/>
                <a:ea typeface="Arial" charset="-94"/>
                <a:cs typeface="Arial" charset="-94"/>
              </a:rPr>
              <a:t> ürün elde edilir ve katı azaltma oranı yüksektir.</a:t>
            </a:r>
          </a:p>
          <a:p>
            <a:pPr marL="0" indent="0" algn="just">
              <a:buNone/>
            </a:pPr>
            <a:r>
              <a:rPr lang="tr-TR" sz="2000" b="1" i="1" u="sng" dirty="0">
                <a:latin typeface="Arial" charset="-94"/>
                <a:ea typeface="Arial" charset="-94"/>
                <a:cs typeface="Arial" charset="-94"/>
              </a:rPr>
              <a:t>Dezavantaj:</a:t>
            </a:r>
          </a:p>
          <a:p>
            <a:pPr marL="0" indent="0" algn="just">
              <a:buNone/>
            </a:pPr>
            <a:r>
              <a:rPr lang="tr-TR" sz="2000" dirty="0" smtClean="0">
                <a:latin typeface="Arial" charset="-94"/>
                <a:ea typeface="Arial" charset="-94"/>
                <a:cs typeface="Arial" charset="-94"/>
              </a:rPr>
              <a:t>Bu </a:t>
            </a:r>
            <a:r>
              <a:rPr lang="tr-TR" sz="2000" dirty="0">
                <a:latin typeface="Arial" charset="-94"/>
                <a:ea typeface="Arial" charset="-94"/>
                <a:cs typeface="Arial" charset="-94"/>
              </a:rPr>
              <a:t>metot, düzenli depolamaya göre pahalı, yakmadan ise ucuz bir uzaklaştırma yöntemidir. </a:t>
            </a:r>
          </a:p>
          <a:p>
            <a:pPr marL="0" indent="0" algn="just">
              <a:buNone/>
            </a:pPr>
            <a:r>
              <a:rPr lang="tr-TR" sz="2000" dirty="0">
                <a:latin typeface="Arial" charset="-94"/>
                <a:ea typeface="Arial" charset="-94"/>
                <a:cs typeface="Arial" charset="-94"/>
              </a:rPr>
              <a:t>Koku kontrol prosesi gerekir.</a:t>
            </a:r>
          </a:p>
          <a:p>
            <a:pPr marL="0" indent="0" algn="just">
              <a:buNone/>
            </a:pPr>
            <a:r>
              <a:rPr lang="tr-TR" sz="2000" dirty="0">
                <a:latin typeface="Arial" charset="-94"/>
                <a:ea typeface="Arial" charset="-94"/>
                <a:cs typeface="Arial" charset="-94"/>
              </a:rPr>
              <a:t>Alan gereksinimi fazladır.</a:t>
            </a:r>
          </a:p>
        </p:txBody>
      </p:sp>
      <p:pic>
        <p:nvPicPr>
          <p:cNvPr id="5" name="Resim 4">
            <a:extLst>
              <a:ext uri="{FF2B5EF4-FFF2-40B4-BE49-F238E27FC236}">
                <a16:creationId xmlns="" xmlns:a16="http://schemas.microsoft.com/office/drawing/2014/main" id="{A25EB4FD-BA27-4A87-8305-707281BBB377}"/>
              </a:ext>
            </a:extLst>
          </p:cNvPr>
          <p:cNvPicPr>
            <a:picLocks noChangeAspect="1"/>
          </p:cNvPicPr>
          <p:nvPr/>
        </p:nvPicPr>
        <p:blipFill>
          <a:blip r:embed="rId2"/>
          <a:stretch>
            <a:fillRect/>
          </a:stretch>
        </p:blipFill>
        <p:spPr>
          <a:xfrm>
            <a:off x="8950375" y="1031662"/>
            <a:ext cx="2314546" cy="26706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31503012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694620D9-485E-4A11-A743-5B58B2DE256E}"/>
              </a:ext>
            </a:extLst>
          </p:cNvPr>
          <p:cNvSpPr>
            <a:spLocks noGrp="1"/>
          </p:cNvSpPr>
          <p:nvPr>
            <p:ph type="title"/>
          </p:nvPr>
        </p:nvSpPr>
        <p:spPr>
          <a:xfrm>
            <a:off x="511948" y="609600"/>
            <a:ext cx="8762054" cy="1320800"/>
          </a:xfrm>
        </p:spPr>
        <p:txBody>
          <a:bodyPr>
            <a:normAutofit fontScale="90000"/>
          </a:bodyPr>
          <a:lstStyle/>
          <a:p>
            <a:r>
              <a:rPr lang="tr-TR" b="1" dirty="0" smtClean="0">
                <a:latin typeface="Arial" charset="-94"/>
                <a:ea typeface="Arial" charset="-94"/>
                <a:cs typeface="Arial" charset="-94"/>
              </a:rPr>
              <a:t>DAĞITIM PAZARLAMA</a:t>
            </a:r>
            <a:r>
              <a:rPr lang="tr-TR" dirty="0">
                <a:latin typeface="Arial" charset="-94"/>
                <a:ea typeface="Arial" charset="-94"/>
                <a:cs typeface="Arial" charset="-94"/>
              </a:rPr>
              <a:t/>
            </a:r>
            <a:br>
              <a:rPr lang="tr-TR" dirty="0">
                <a:latin typeface="Arial" charset="-94"/>
                <a:ea typeface="Arial" charset="-94"/>
                <a:cs typeface="Arial" charset="-94"/>
              </a:rPr>
            </a:br>
            <a:r>
              <a:rPr lang="tr-TR" sz="1900" dirty="0" smtClean="0">
                <a:solidFill>
                  <a:schemeClr val="tx1"/>
                </a:solidFill>
                <a:latin typeface="Arial" charset="-94"/>
                <a:ea typeface="Arial" charset="-94"/>
                <a:cs typeface="Arial" charset="-94"/>
              </a:rPr>
              <a:t/>
            </a:r>
            <a:br>
              <a:rPr lang="tr-TR" sz="1900" dirty="0" smtClean="0">
                <a:solidFill>
                  <a:schemeClr val="tx1"/>
                </a:solidFill>
                <a:latin typeface="Arial" charset="-94"/>
                <a:ea typeface="Arial" charset="-94"/>
                <a:cs typeface="Arial" charset="-94"/>
              </a:rPr>
            </a:br>
            <a:r>
              <a:rPr lang="tr-TR" sz="1900" i="1" dirty="0" smtClean="0">
                <a:solidFill>
                  <a:schemeClr val="tx1"/>
                </a:solidFill>
                <a:latin typeface="Arial" charset="-94"/>
                <a:ea typeface="Arial" charset="-94"/>
                <a:cs typeface="Arial" charset="-94"/>
              </a:rPr>
              <a:t>Arıtma </a:t>
            </a:r>
            <a:r>
              <a:rPr lang="tr-TR" sz="1900" i="1" dirty="0">
                <a:solidFill>
                  <a:schemeClr val="tx1"/>
                </a:solidFill>
                <a:latin typeface="Arial" charset="-94"/>
                <a:ea typeface="Arial" charset="-94"/>
                <a:cs typeface="Arial" charset="-94"/>
              </a:rPr>
              <a:t>tesisinin kapasitesine bağlı olarak, oluşan çamurun </a:t>
            </a:r>
            <a:r>
              <a:rPr lang="tr-TR" sz="2400" b="1" i="1" dirty="0">
                <a:solidFill>
                  <a:schemeClr val="tx1"/>
                </a:solidFill>
                <a:latin typeface="Arial" charset="-94"/>
                <a:ea typeface="Arial" charset="-94"/>
                <a:cs typeface="Arial" charset="-94"/>
              </a:rPr>
              <a:t>% 11 ile % 19 </a:t>
            </a:r>
            <a:r>
              <a:rPr lang="tr-TR" sz="1900" i="1" dirty="0">
                <a:solidFill>
                  <a:schemeClr val="tx1"/>
                </a:solidFill>
                <a:latin typeface="Arial" charset="-94"/>
                <a:ea typeface="Arial" charset="-94"/>
                <a:cs typeface="Arial" charset="-94"/>
              </a:rPr>
              <a:t>kadarı dağıtım ve pazarlama amacıyla kullanılmaktadır.</a:t>
            </a:r>
          </a:p>
        </p:txBody>
      </p:sp>
      <p:sp>
        <p:nvSpPr>
          <p:cNvPr id="3" name="İçerik Yer Tutucusu 2">
            <a:extLst>
              <a:ext uri="{FF2B5EF4-FFF2-40B4-BE49-F238E27FC236}">
                <a16:creationId xmlns="" xmlns:a16="http://schemas.microsoft.com/office/drawing/2014/main" id="{2888EB73-89EF-4C6D-8485-022CCC1A5C43}"/>
              </a:ext>
            </a:extLst>
          </p:cNvPr>
          <p:cNvSpPr>
            <a:spLocks noGrp="1"/>
          </p:cNvSpPr>
          <p:nvPr>
            <p:ph idx="1"/>
          </p:nvPr>
        </p:nvSpPr>
        <p:spPr>
          <a:xfrm>
            <a:off x="521793" y="2389851"/>
            <a:ext cx="8565290" cy="4461568"/>
          </a:xfrm>
        </p:spPr>
        <p:txBody>
          <a:bodyPr>
            <a:noAutofit/>
          </a:bodyPr>
          <a:lstStyle/>
          <a:p>
            <a:pPr marL="0" indent="0">
              <a:buNone/>
            </a:pPr>
            <a:r>
              <a:rPr lang="tr-TR" sz="2400" dirty="0">
                <a:latin typeface="Arial" charset="-94"/>
                <a:ea typeface="Arial" charset="-94"/>
                <a:cs typeface="Arial" charset="-94"/>
              </a:rPr>
              <a:t>Parklar, golf sahaları ve meyve bahçelerinde yüzey toprağını iyileştirmek amacıyla kullanılabilen çamurlar, </a:t>
            </a:r>
            <a:r>
              <a:rPr lang="tr-TR" sz="2400" dirty="0" err="1">
                <a:latin typeface="Arial" charset="-94"/>
                <a:ea typeface="Arial" charset="-94"/>
                <a:cs typeface="Arial" charset="-94"/>
              </a:rPr>
              <a:t>kompostlanmış</a:t>
            </a:r>
            <a:r>
              <a:rPr lang="tr-TR" sz="2400" dirty="0">
                <a:latin typeface="Arial" charset="-94"/>
                <a:ea typeface="Arial" charset="-94"/>
                <a:cs typeface="Arial" charset="-94"/>
              </a:rPr>
              <a:t> çamurlardır. </a:t>
            </a:r>
            <a:endParaRPr lang="tr-TR" sz="2400" dirty="0" smtClean="0">
              <a:latin typeface="Arial" charset="-94"/>
              <a:ea typeface="Arial" charset="-94"/>
              <a:cs typeface="Arial" charset="-94"/>
            </a:endParaRPr>
          </a:p>
          <a:p>
            <a:pPr marL="0" indent="0">
              <a:buNone/>
            </a:pPr>
            <a:endParaRPr lang="tr-TR" sz="2400" dirty="0">
              <a:latin typeface="Arial" charset="-94"/>
              <a:ea typeface="Arial" charset="-94"/>
              <a:cs typeface="Arial" charset="-94"/>
            </a:endParaRPr>
          </a:p>
          <a:p>
            <a:pPr marL="0" indent="0">
              <a:buNone/>
            </a:pPr>
            <a:r>
              <a:rPr lang="tr-TR" sz="2400" dirty="0" smtClean="0">
                <a:latin typeface="Arial" charset="-94"/>
                <a:ea typeface="Arial" charset="-94"/>
                <a:cs typeface="Arial" charset="-94"/>
              </a:rPr>
              <a:t>Dağıtım </a:t>
            </a:r>
            <a:r>
              <a:rPr lang="tr-TR" sz="2400" dirty="0">
                <a:latin typeface="Arial" charset="-94"/>
                <a:ea typeface="Arial" charset="-94"/>
                <a:cs typeface="Arial" charset="-94"/>
              </a:rPr>
              <a:t>ve pazarlama suretiyle çamurun yararlı kullanımı için Avrupa ülkeleri ve Amerika’da uygulanan yönetmelikler çerçevesinde minimum standartlar getirilmiştir. </a:t>
            </a: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0892189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15C9283A-A8AD-4676-81E0-832B70D3C329}"/>
              </a:ext>
            </a:extLst>
          </p:cNvPr>
          <p:cNvSpPr>
            <a:spLocks noGrp="1"/>
          </p:cNvSpPr>
          <p:nvPr>
            <p:ph type="title"/>
          </p:nvPr>
        </p:nvSpPr>
        <p:spPr>
          <a:xfrm>
            <a:off x="407919" y="326008"/>
            <a:ext cx="8954688" cy="845505"/>
          </a:xfrm>
        </p:spPr>
        <p:txBody>
          <a:bodyPr>
            <a:normAutofit/>
          </a:bodyPr>
          <a:lstStyle/>
          <a:p>
            <a:r>
              <a:rPr lang="tr-TR" b="1" dirty="0" smtClean="0">
                <a:latin typeface="Arial" charset="-94"/>
                <a:ea typeface="Arial" charset="-94"/>
                <a:cs typeface="Arial" charset="-94"/>
              </a:rPr>
              <a:t>YAKMA</a:t>
            </a:r>
            <a:endParaRPr lang="tr-TR" dirty="0">
              <a:latin typeface="Arial" charset="-94"/>
              <a:ea typeface="Arial" charset="-94"/>
              <a:cs typeface="Arial" charset="-94"/>
            </a:endParaRPr>
          </a:p>
        </p:txBody>
      </p:sp>
      <p:sp>
        <p:nvSpPr>
          <p:cNvPr id="5" name="Dikdörtgen 4">
            <a:extLst>
              <a:ext uri="{FF2B5EF4-FFF2-40B4-BE49-F238E27FC236}">
                <a16:creationId xmlns="" xmlns:a16="http://schemas.microsoft.com/office/drawing/2014/main" id="{223E246B-0F91-40AE-8231-B6A1C6AC0E32}"/>
              </a:ext>
            </a:extLst>
          </p:cNvPr>
          <p:cNvSpPr/>
          <p:nvPr/>
        </p:nvSpPr>
        <p:spPr>
          <a:xfrm>
            <a:off x="522129" y="2386453"/>
            <a:ext cx="9337523" cy="4037002"/>
          </a:xfrm>
          <a:prstGeom prst="rect">
            <a:avLst/>
          </a:prstGeom>
        </p:spPr>
        <p:txBody>
          <a:bodyPr wrap="square">
            <a:spAutoFit/>
          </a:bodyPr>
          <a:lstStyle/>
          <a:p>
            <a:pPr lvl="0">
              <a:spcBef>
                <a:spcPts val="1000"/>
              </a:spcBef>
              <a:buClr>
                <a:schemeClr val="accent1"/>
              </a:buClr>
              <a:buSzPct val="80000"/>
              <a:tabLst>
                <a:tab pos="457200" algn="l"/>
              </a:tabLst>
            </a:pPr>
            <a:r>
              <a:rPr lang="tr-TR" sz="2200" b="1" i="1" dirty="0" smtClean="0">
                <a:latin typeface="Arial" charset="-94"/>
                <a:ea typeface="Arial" charset="-94"/>
                <a:cs typeface="Arial" charset="-94"/>
              </a:rPr>
              <a:t>Avantajlar</a:t>
            </a:r>
          </a:p>
          <a:p>
            <a:pPr marL="342900" lvl="0" indent="-342900">
              <a:spcBef>
                <a:spcPts val="1000"/>
              </a:spcBef>
              <a:buClr>
                <a:schemeClr val="accent1"/>
              </a:buClr>
              <a:buSzPct val="80000"/>
              <a:buFont typeface="Wingdings" charset="2"/>
              <a:buChar char="ü"/>
              <a:tabLst>
                <a:tab pos="457200" algn="l"/>
              </a:tabLst>
            </a:pPr>
            <a:r>
              <a:rPr lang="tr-TR" sz="2200" dirty="0" smtClean="0">
                <a:latin typeface="Arial" charset="-94"/>
                <a:ea typeface="Arial" charset="-94"/>
                <a:cs typeface="Arial" charset="-94"/>
              </a:rPr>
              <a:t>Çamur hacminde çok büyük bir düşüşe neden olur.</a:t>
            </a:r>
          </a:p>
          <a:p>
            <a:pPr marL="342900" lvl="0" indent="-342900">
              <a:spcBef>
                <a:spcPts val="1000"/>
              </a:spcBef>
              <a:buClr>
                <a:schemeClr val="accent1"/>
              </a:buClr>
              <a:buSzPct val="80000"/>
              <a:buFont typeface="Wingdings" charset="2"/>
              <a:buChar char="ü"/>
              <a:tabLst>
                <a:tab pos="457200" algn="l"/>
              </a:tabLst>
            </a:pPr>
            <a:r>
              <a:rPr lang="tr-TR" sz="2200" dirty="0" err="1" smtClean="0">
                <a:latin typeface="Arial" charset="-94"/>
                <a:ea typeface="Arial" charset="-94"/>
                <a:cs typeface="Arial" charset="-94"/>
              </a:rPr>
              <a:t>Toksik</a:t>
            </a:r>
            <a:r>
              <a:rPr lang="tr-TR" sz="2200" dirty="0" smtClean="0">
                <a:latin typeface="Arial" charset="-94"/>
                <a:ea typeface="Arial" charset="-94"/>
                <a:cs typeface="Arial" charset="-94"/>
              </a:rPr>
              <a:t> kimyasallar tamamen yok edilir.</a:t>
            </a:r>
          </a:p>
          <a:p>
            <a:pPr marL="342900" lvl="0" indent="-342900">
              <a:spcBef>
                <a:spcPts val="1000"/>
              </a:spcBef>
              <a:buClr>
                <a:schemeClr val="accent1"/>
              </a:buClr>
              <a:buSzPct val="80000"/>
              <a:buFont typeface="Wingdings" charset="2"/>
              <a:buChar char="ü"/>
              <a:tabLst>
                <a:tab pos="457200" algn="l"/>
              </a:tabLst>
            </a:pPr>
            <a:r>
              <a:rPr lang="tr-TR" sz="2200" dirty="0" smtClean="0">
                <a:latin typeface="Arial" charset="-94"/>
                <a:ea typeface="Arial" charset="-94"/>
                <a:cs typeface="Arial" charset="-94"/>
              </a:rPr>
              <a:t>Alan gereksinimi azdır.</a:t>
            </a:r>
          </a:p>
          <a:p>
            <a:pPr marL="342900" lvl="0" indent="-342900">
              <a:spcBef>
                <a:spcPts val="1000"/>
              </a:spcBef>
              <a:buClr>
                <a:schemeClr val="accent1"/>
              </a:buClr>
              <a:buSzPct val="80000"/>
              <a:buFont typeface="Wingdings" charset="2"/>
              <a:buChar char="ü"/>
              <a:tabLst>
                <a:tab pos="457200" algn="l"/>
              </a:tabLst>
            </a:pPr>
            <a:r>
              <a:rPr lang="tr-TR" sz="2200" dirty="0" smtClean="0">
                <a:latin typeface="Arial" charset="-94"/>
                <a:ea typeface="Arial" charset="-94"/>
                <a:cs typeface="Arial" charset="-94"/>
              </a:rPr>
              <a:t>Enerji </a:t>
            </a:r>
            <a:r>
              <a:rPr lang="tr-TR" sz="2200" dirty="0" err="1" smtClean="0">
                <a:latin typeface="Arial" charset="-94"/>
                <a:ea typeface="Arial" charset="-94"/>
                <a:cs typeface="Arial" charset="-94"/>
              </a:rPr>
              <a:t>eldesi</a:t>
            </a:r>
            <a:r>
              <a:rPr lang="tr-TR" sz="2200" dirty="0" smtClean="0">
                <a:latin typeface="Arial" charset="-94"/>
                <a:ea typeface="Arial" charset="-94"/>
                <a:cs typeface="Arial" charset="-94"/>
              </a:rPr>
              <a:t> sağlanır.</a:t>
            </a:r>
            <a:br>
              <a:rPr lang="tr-TR" sz="2200" dirty="0" smtClean="0">
                <a:latin typeface="Arial" charset="-94"/>
                <a:ea typeface="Arial" charset="-94"/>
                <a:cs typeface="Arial" charset="-94"/>
              </a:rPr>
            </a:br>
            <a:endParaRPr lang="tr-TR" sz="2200" dirty="0" smtClean="0">
              <a:latin typeface="Arial" charset="-94"/>
              <a:ea typeface="Arial" charset="-94"/>
              <a:cs typeface="Arial" charset="-94"/>
            </a:endParaRPr>
          </a:p>
          <a:p>
            <a:pPr lvl="0">
              <a:spcBef>
                <a:spcPts val="1000"/>
              </a:spcBef>
              <a:buClr>
                <a:schemeClr val="accent1"/>
              </a:buClr>
              <a:buSzPct val="80000"/>
              <a:tabLst>
                <a:tab pos="457200" algn="l"/>
              </a:tabLst>
            </a:pPr>
            <a:r>
              <a:rPr lang="tr-TR" sz="2200" b="1" i="1" dirty="0" smtClean="0">
                <a:solidFill>
                  <a:schemeClr val="tx1">
                    <a:lumMod val="75000"/>
                    <a:lumOff val="25000"/>
                  </a:schemeClr>
                </a:solidFill>
                <a:latin typeface="Arial" charset="-94"/>
                <a:ea typeface="Arial" charset="-94"/>
                <a:cs typeface="Arial" charset="-94"/>
              </a:rPr>
              <a:t>Dezavantaj</a:t>
            </a:r>
            <a:r>
              <a:rPr lang="tr-TR" sz="2200" b="1" i="1" dirty="0">
                <a:solidFill>
                  <a:schemeClr val="tx1">
                    <a:lumMod val="75000"/>
                    <a:lumOff val="25000"/>
                  </a:schemeClr>
                </a:solidFill>
                <a:latin typeface="Arial" charset="-94"/>
                <a:ea typeface="Arial" charset="-94"/>
                <a:cs typeface="Arial" charset="-94"/>
              </a:rPr>
              <a:t>:</a:t>
            </a:r>
          </a:p>
          <a:p>
            <a:pPr marL="342900" lvl="0" indent="-342900">
              <a:spcBef>
                <a:spcPts val="1000"/>
              </a:spcBef>
              <a:buClr>
                <a:schemeClr val="accent1"/>
              </a:buClr>
              <a:buSzPct val="80000"/>
              <a:buFont typeface="Wingdings" charset="2"/>
              <a:buChar char="ü"/>
              <a:tabLst>
                <a:tab pos="457200" algn="l"/>
              </a:tabLst>
            </a:pPr>
            <a:r>
              <a:rPr lang="tr-TR" sz="2200" dirty="0" smtClean="0">
                <a:solidFill>
                  <a:schemeClr val="tx1">
                    <a:lumMod val="75000"/>
                    <a:lumOff val="25000"/>
                  </a:schemeClr>
                </a:solidFill>
                <a:latin typeface="Arial" charset="-94"/>
                <a:ea typeface="Arial" charset="-94"/>
                <a:cs typeface="Arial" charset="-94"/>
              </a:rPr>
              <a:t>Yakma </a:t>
            </a:r>
            <a:r>
              <a:rPr lang="tr-TR" sz="2200" dirty="0">
                <a:solidFill>
                  <a:schemeClr val="tx1">
                    <a:lumMod val="75000"/>
                    <a:lumOff val="25000"/>
                  </a:schemeClr>
                </a:solidFill>
                <a:latin typeface="Arial" charset="-94"/>
                <a:ea typeface="Arial" charset="-94"/>
                <a:cs typeface="Arial" charset="-94"/>
              </a:rPr>
              <a:t>tesisleri yatırım maliyetleri yüksek işletmelerdir.</a:t>
            </a:r>
          </a:p>
          <a:p>
            <a:pPr marL="342900" lvl="0" indent="-342900">
              <a:spcBef>
                <a:spcPts val="1000"/>
              </a:spcBef>
              <a:buClr>
                <a:schemeClr val="accent1"/>
              </a:buClr>
              <a:buSzPct val="80000"/>
              <a:buFont typeface="Wingdings" charset="2"/>
              <a:buChar char="ü"/>
              <a:tabLst>
                <a:tab pos="457200" algn="l"/>
              </a:tabLst>
            </a:pPr>
            <a:r>
              <a:rPr lang="tr-TR" sz="2200" dirty="0">
                <a:solidFill>
                  <a:schemeClr val="tx1">
                    <a:lumMod val="75000"/>
                    <a:lumOff val="25000"/>
                  </a:schemeClr>
                </a:solidFill>
                <a:latin typeface="Arial" charset="-94"/>
                <a:ea typeface="Arial" charset="-94"/>
                <a:cs typeface="Arial" charset="-94"/>
              </a:rPr>
              <a:t>B</a:t>
            </a:r>
            <a:r>
              <a:rPr lang="tr-TR" sz="2200" dirty="0" smtClean="0">
                <a:solidFill>
                  <a:schemeClr val="tx1">
                    <a:lumMod val="75000"/>
                    <a:lumOff val="25000"/>
                  </a:schemeClr>
                </a:solidFill>
                <a:latin typeface="Arial" charset="-94"/>
                <a:ea typeface="Arial" charset="-94"/>
                <a:cs typeface="Arial" charset="-94"/>
              </a:rPr>
              <a:t>üyük </a:t>
            </a:r>
            <a:r>
              <a:rPr lang="tr-TR" sz="2200" dirty="0">
                <a:solidFill>
                  <a:schemeClr val="tx1">
                    <a:lumMod val="75000"/>
                    <a:lumOff val="25000"/>
                  </a:schemeClr>
                </a:solidFill>
                <a:latin typeface="Arial" charset="-94"/>
                <a:ea typeface="Arial" charset="-94"/>
                <a:cs typeface="Arial" charset="-94"/>
              </a:rPr>
              <a:t>hacimlerin bertarafı için uygulanır</a:t>
            </a:r>
            <a:r>
              <a:rPr lang="tr-TR" sz="2200" dirty="0">
                <a:latin typeface="Arial" charset="-94"/>
                <a:ea typeface="Arial" charset="-94"/>
                <a:cs typeface="Arial" charset="-94"/>
              </a:rPr>
              <a:t>.</a:t>
            </a:r>
          </a:p>
        </p:txBody>
      </p:sp>
      <p:pic>
        <p:nvPicPr>
          <p:cNvPr id="7"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
        <p:nvSpPr>
          <p:cNvPr id="3" name="TextBox 2"/>
          <p:cNvSpPr txBox="1"/>
          <p:nvPr/>
        </p:nvSpPr>
        <p:spPr>
          <a:xfrm>
            <a:off x="452879" y="1171506"/>
            <a:ext cx="8703122" cy="1246495"/>
          </a:xfrm>
          <a:prstGeom prst="rect">
            <a:avLst/>
          </a:prstGeom>
          <a:noFill/>
        </p:spPr>
        <p:txBody>
          <a:bodyPr wrap="square" rtlCol="0">
            <a:spAutoFit/>
          </a:bodyPr>
          <a:lstStyle/>
          <a:p>
            <a:r>
              <a:rPr lang="tr-TR" i="1" dirty="0">
                <a:latin typeface="Arial" charset="-94"/>
                <a:ea typeface="Arial" charset="-94"/>
                <a:cs typeface="Arial" charset="-94"/>
              </a:rPr>
              <a:t>Bu yöntem atıkların özel olarak projelendirilmiş sistemlerde yakılmasından ibarettir. Yakma işleminde başlıca hedefler atıkları çevreye zarar vermeyecek şekilde stabil bir hale getirmek ve atık hacmini azaltmaktır. </a:t>
            </a:r>
            <a:br>
              <a:rPr lang="tr-TR" i="1" dirty="0">
                <a:latin typeface="Arial" charset="-94"/>
                <a:ea typeface="Arial" charset="-94"/>
                <a:cs typeface="Arial" charset="-94"/>
              </a:rPr>
            </a:br>
            <a:endParaRPr lang="en-US" i="1" dirty="0"/>
          </a:p>
        </p:txBody>
      </p:sp>
    </p:spTree>
    <p:extLst>
      <p:ext uri="{BB962C8B-B14F-4D97-AF65-F5344CB8AC3E}">
        <p14:creationId xmlns:p14="http://schemas.microsoft.com/office/powerpoint/2010/main" val="6195111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11519" y="530840"/>
            <a:ext cx="8596668" cy="1320800"/>
          </a:xfrm>
        </p:spPr>
        <p:txBody>
          <a:bodyPr/>
          <a:lstStyle/>
          <a:p>
            <a:r>
              <a:rPr lang="tr-TR" b="1" dirty="0">
                <a:latin typeface="Arial" charset="-94"/>
                <a:ea typeface="Arial" charset="-94"/>
                <a:cs typeface="Arial" charset="-94"/>
              </a:rPr>
              <a:t>YAKMAYI NEDEN TERCİH ETTİK?</a:t>
            </a:r>
          </a:p>
        </p:txBody>
      </p:sp>
      <p:sp>
        <p:nvSpPr>
          <p:cNvPr id="3" name="İçerik Yer Tutucusu 2"/>
          <p:cNvSpPr>
            <a:spLocks noGrp="1"/>
          </p:cNvSpPr>
          <p:nvPr>
            <p:ph idx="1"/>
          </p:nvPr>
        </p:nvSpPr>
        <p:spPr>
          <a:xfrm>
            <a:off x="436098" y="1565292"/>
            <a:ext cx="8395011" cy="5144997"/>
          </a:xfrm>
        </p:spPr>
        <p:txBody>
          <a:bodyPr>
            <a:normAutofit fontScale="55000" lnSpcReduction="20000"/>
          </a:bodyPr>
          <a:lstStyle/>
          <a:p>
            <a:pPr marL="0" indent="0" defTabSz="914400">
              <a:spcBef>
                <a:spcPts val="0"/>
              </a:spcBef>
              <a:buClrTx/>
              <a:buSzTx/>
              <a:buNone/>
            </a:pPr>
            <a:r>
              <a:rPr lang="tr-TR" altLang="tr-TR" sz="3100" i="1" dirty="0">
                <a:latin typeface="Arial" charset="-94"/>
                <a:ea typeface="Arial" charset="-94"/>
                <a:cs typeface="Arial" charset="-94"/>
              </a:rPr>
              <a:t>Arıtma çamurlarının güvenli bir şekilde bertaraf edilmesi ve bunun sonucunda </a:t>
            </a:r>
            <a:r>
              <a:rPr lang="tr-TR" altLang="tr-TR" sz="3100" b="1" i="1" dirty="0">
                <a:solidFill>
                  <a:srgbClr val="FF6600"/>
                </a:solidFill>
                <a:latin typeface="Arial" charset="-94"/>
                <a:ea typeface="Arial" charset="-94"/>
                <a:cs typeface="Arial" charset="-94"/>
              </a:rPr>
              <a:t>enerji elde edilmesi ve enerji geri kazanım verimliliğinin yüksek olması</a:t>
            </a:r>
            <a:r>
              <a:rPr lang="tr-TR" altLang="tr-TR" sz="3100" i="1" dirty="0">
                <a:solidFill>
                  <a:srgbClr val="FF0000"/>
                </a:solidFill>
                <a:latin typeface="Arial" charset="-94"/>
                <a:ea typeface="Arial" charset="-94"/>
                <a:cs typeface="Arial" charset="-94"/>
              </a:rPr>
              <a:t> </a:t>
            </a:r>
            <a:r>
              <a:rPr lang="tr-TR" altLang="tr-TR" sz="3100" i="1" dirty="0">
                <a:latin typeface="Arial" charset="-94"/>
                <a:ea typeface="Arial" charset="-94"/>
                <a:cs typeface="Arial" charset="-94"/>
              </a:rPr>
              <a:t>en </a:t>
            </a:r>
            <a:r>
              <a:rPr lang="tr-TR" altLang="tr-TR" sz="3100" i="1" dirty="0" smtClean="0">
                <a:latin typeface="Arial" charset="-94"/>
                <a:ea typeface="Arial" charset="-94"/>
                <a:cs typeface="Arial" charset="-94"/>
              </a:rPr>
              <a:t>büyük tercih </a:t>
            </a:r>
            <a:r>
              <a:rPr lang="tr-TR" altLang="tr-TR" sz="3100" i="1" dirty="0">
                <a:latin typeface="Arial" charset="-94"/>
                <a:ea typeface="Arial" charset="-94"/>
                <a:cs typeface="Arial" charset="-94"/>
              </a:rPr>
              <a:t>sebebimizdir. </a:t>
            </a:r>
          </a:p>
          <a:p>
            <a:pPr marL="0" indent="0" algn="just" defTabSz="914400">
              <a:spcBef>
                <a:spcPts val="0"/>
              </a:spcBef>
              <a:buClrTx/>
              <a:buSzTx/>
              <a:buNone/>
            </a:pPr>
            <a:endParaRPr lang="tr-TR" sz="3100" dirty="0" smtClean="0">
              <a:latin typeface="Arial" charset="-94"/>
              <a:ea typeface="Arial" charset="-94"/>
              <a:cs typeface="Arial" charset="-94"/>
            </a:endParaRPr>
          </a:p>
          <a:p>
            <a:pPr marL="0" indent="0" algn="just" defTabSz="914400">
              <a:spcBef>
                <a:spcPts val="0"/>
              </a:spcBef>
              <a:buClrTx/>
              <a:buSzTx/>
              <a:buNone/>
            </a:pPr>
            <a:endParaRPr lang="tr-TR" sz="3100" dirty="0">
              <a:latin typeface="Arial" charset="-94"/>
              <a:ea typeface="Arial" charset="-94"/>
              <a:cs typeface="Arial" charset="-94"/>
            </a:endParaRP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Tek aşamada bertaraf</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Güvenli emisyon değerleri </a:t>
            </a:r>
            <a:r>
              <a:rPr lang="tr-TR" sz="2900" dirty="0">
                <a:latin typeface="Arial" charset="-94"/>
                <a:ea typeface="Arial" charset="-94"/>
                <a:cs typeface="Arial" charset="-94"/>
              </a:rPr>
              <a:t>(atıkların içerdiği ve yakma işlemi sırasında baca gazına geçen tüm zararlı maddeler verimli, sürdürülebilir ve güvenilir bir şekilde elimine edilir)</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Yüksek buhar verimi </a:t>
            </a:r>
            <a:r>
              <a:rPr lang="tr-TR" sz="2900" dirty="0">
                <a:latin typeface="Arial" charset="-94"/>
                <a:ea typeface="Arial" charset="-94"/>
                <a:cs typeface="Arial" charset="-94"/>
              </a:rPr>
              <a:t>(atıklarda saklı olan enerjinin %80’inden fazlasının geri kazanılmasını sağlayarak atıkları buhar şeklinde kullanılır )</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Modüler tesisler</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Kompakt tasarım</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Bertaraf sonrası en düşük oranda kül</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Buhar enerjisi türbin elektrik</a:t>
            </a:r>
          </a:p>
          <a:p>
            <a:pPr algn="just" defTabSz="914400">
              <a:spcBef>
                <a:spcPts val="0"/>
              </a:spcBef>
              <a:spcAft>
                <a:spcPts val="1200"/>
              </a:spcAft>
              <a:buSzTx/>
              <a:buFont typeface="Wingdings" charset="2"/>
              <a:buChar char="ü"/>
            </a:pPr>
            <a:r>
              <a:rPr lang="tr-TR" sz="2900" b="1" dirty="0">
                <a:latin typeface="Arial" charset="-94"/>
                <a:ea typeface="Arial" charset="-94"/>
                <a:cs typeface="Arial" charset="-94"/>
              </a:rPr>
              <a:t>Enerji kullanımı </a:t>
            </a:r>
            <a:r>
              <a:rPr lang="tr-TR" sz="2900" dirty="0">
                <a:latin typeface="Arial" charset="-94"/>
                <a:ea typeface="Arial" charset="-94"/>
                <a:cs typeface="Arial" charset="-94"/>
              </a:rPr>
              <a:t>(örneğin türbin, ısı pompası) Geri kazanılan enerjinin elektrik ve/veya ısı enerjisi (örneğin merkezi ısıtma ve soğutma, endüstriyel prosesler) olarak kullanılması mümkündür. </a:t>
            </a:r>
            <a:endParaRPr lang="tr-TR" sz="2900" dirty="0" smtClean="0">
              <a:latin typeface="Arial" charset="-94"/>
              <a:ea typeface="Arial" charset="-94"/>
              <a:cs typeface="Arial" charset="-94"/>
            </a:endParaRPr>
          </a:p>
          <a:p>
            <a:pPr marL="0" indent="0" algn="just" defTabSz="914400">
              <a:spcBef>
                <a:spcPts val="0"/>
              </a:spcBef>
              <a:buClrTx/>
              <a:buSzTx/>
              <a:buNone/>
            </a:pPr>
            <a:endParaRPr lang="tr-TR" sz="31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indent="0" algn="just" defTabSz="914400">
              <a:spcBef>
                <a:spcPts val="0"/>
              </a:spcBef>
              <a:buClrTx/>
              <a:buSzTx/>
              <a:buNone/>
            </a:pPr>
            <a:endParaRPr lang="tr-TR" sz="2400" dirty="0">
              <a:latin typeface="Arial" charset="-94"/>
              <a:ea typeface="Arial" charset="-94"/>
              <a:cs typeface="Arial" charset="-94"/>
            </a:endParaRPr>
          </a:p>
          <a:p>
            <a:pPr marL="0" marR="0" lvl="0" indent="0" defTabSz="914400" eaLnBrk="1" fontAlgn="auto" latinLnBrk="0" hangingPunct="1">
              <a:lnSpc>
                <a:spcPct val="100000"/>
              </a:lnSpc>
              <a:spcBef>
                <a:spcPts val="0"/>
              </a:spcBef>
              <a:spcAft>
                <a:spcPts val="0"/>
              </a:spcAft>
              <a:buClrTx/>
              <a:buSzTx/>
              <a:buFontTx/>
              <a:buNone/>
              <a:tabLst/>
              <a:defRPr/>
            </a:pPr>
            <a:endParaRPr lang="tr-TR" sz="2400" dirty="0">
              <a:latin typeface="Arial" charset="-94"/>
              <a:ea typeface="Arial" charset="-94"/>
              <a:cs typeface="Arial" charset="-94"/>
            </a:endParaRPr>
          </a:p>
          <a:p>
            <a:pPr marL="0" marR="0" lvl="0" indent="0" defTabSz="914400" eaLnBrk="1" fontAlgn="auto" latinLnBrk="0" hangingPunct="1">
              <a:lnSpc>
                <a:spcPct val="100000"/>
              </a:lnSpc>
              <a:spcBef>
                <a:spcPts val="0"/>
              </a:spcBef>
              <a:spcAft>
                <a:spcPts val="0"/>
              </a:spcAft>
              <a:buClrTx/>
              <a:buSzTx/>
              <a:buFontTx/>
              <a:buNone/>
              <a:tabLst/>
              <a:defRPr/>
            </a:pPr>
            <a:endParaRPr lang="tr-TR" dirty="0">
              <a:latin typeface="Arial" charset="-94"/>
              <a:ea typeface="Arial" charset="-94"/>
              <a:cs typeface="Arial" charset="-94"/>
            </a:endParaRPr>
          </a:p>
        </p:txBody>
      </p:sp>
      <p:pic>
        <p:nvPicPr>
          <p:cNvPr id="5"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8657379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F9EF4A1C-4C75-4A22-BC0A-33965D9DC1E1}"/>
              </a:ext>
            </a:extLst>
          </p:cNvPr>
          <p:cNvSpPr>
            <a:spLocks noGrp="1"/>
          </p:cNvSpPr>
          <p:nvPr>
            <p:ph type="title"/>
          </p:nvPr>
        </p:nvSpPr>
        <p:spPr>
          <a:xfrm>
            <a:off x="502656" y="518746"/>
            <a:ext cx="8277980" cy="899886"/>
          </a:xfrm>
        </p:spPr>
        <p:txBody>
          <a:bodyPr/>
          <a:lstStyle/>
          <a:p>
            <a:r>
              <a:rPr lang="tr-TR" b="1" dirty="0" smtClean="0">
                <a:latin typeface="Arial" charset="-94"/>
                <a:ea typeface="Arial" charset="-94"/>
                <a:cs typeface="Arial" charset="-94"/>
              </a:rPr>
              <a:t>ÇALIŞMALARIMIZ</a:t>
            </a:r>
            <a:endParaRPr lang="tr-TR" b="1" dirty="0">
              <a:latin typeface="Arial" charset="-94"/>
              <a:ea typeface="Arial" charset="-94"/>
              <a:cs typeface="Arial" charset="-94"/>
            </a:endParaRPr>
          </a:p>
        </p:txBody>
      </p:sp>
      <p:sp>
        <p:nvSpPr>
          <p:cNvPr id="3" name="İçerik Yer Tutucusu 2">
            <a:extLst>
              <a:ext uri="{FF2B5EF4-FFF2-40B4-BE49-F238E27FC236}">
                <a16:creationId xmlns="" xmlns:a16="http://schemas.microsoft.com/office/drawing/2014/main" id="{C20CCD5E-2356-4603-9725-F8DC67A5EAF7}"/>
              </a:ext>
            </a:extLst>
          </p:cNvPr>
          <p:cNvSpPr>
            <a:spLocks noGrp="1"/>
          </p:cNvSpPr>
          <p:nvPr>
            <p:ph idx="1"/>
          </p:nvPr>
        </p:nvSpPr>
        <p:spPr>
          <a:xfrm>
            <a:off x="551329" y="1653894"/>
            <a:ext cx="6821929" cy="5284384"/>
          </a:xfrm>
        </p:spPr>
        <p:txBody>
          <a:bodyPr>
            <a:normAutofit/>
          </a:bodyPr>
          <a:lstStyle/>
          <a:p>
            <a:pPr marL="0" indent="0" algn="just">
              <a:buNone/>
            </a:pPr>
            <a:r>
              <a:rPr lang="tr-TR" sz="2100" dirty="0" smtClean="0">
                <a:latin typeface="Arial" charset="-94"/>
                <a:ea typeface="Arial" charset="-94"/>
                <a:cs typeface="Arial" charset="-94"/>
              </a:rPr>
              <a:t>Bu </a:t>
            </a:r>
            <a:r>
              <a:rPr lang="tr-TR" sz="2100" dirty="0">
                <a:latin typeface="Arial" charset="-94"/>
                <a:ea typeface="Arial" charset="-94"/>
                <a:cs typeface="Arial" charset="-94"/>
              </a:rPr>
              <a:t>yöntemler içerisinden yakma metoduna dayalı olarak; çevre için çözüm üretme vizyonuyla hareketle 7 yıl süren AR-GE çalışmaları sonucunda atıkların, bertarafına yönelik bir sistem </a:t>
            </a:r>
            <a:r>
              <a:rPr lang="tr-TR" sz="2100" dirty="0" smtClean="0">
                <a:latin typeface="Arial" charset="-94"/>
                <a:ea typeface="Arial" charset="-94"/>
                <a:cs typeface="Arial" charset="-94"/>
              </a:rPr>
              <a:t>tasarlanmıştır</a:t>
            </a:r>
            <a:r>
              <a:rPr lang="tr-TR" sz="2100" dirty="0">
                <a:latin typeface="Arial" charset="-94"/>
                <a:ea typeface="Arial" charset="-94"/>
                <a:cs typeface="Arial" charset="-94"/>
              </a:rPr>
              <a:t>. </a:t>
            </a:r>
          </a:p>
          <a:p>
            <a:pPr marL="0" indent="0" algn="just">
              <a:buNone/>
              <a:defRPr/>
            </a:pPr>
            <a:r>
              <a:rPr lang="tr-TR" sz="2100" dirty="0" smtClean="0">
                <a:latin typeface="Arial" charset="-94"/>
                <a:ea typeface="Arial" charset="-94"/>
                <a:cs typeface="Arial" charset="-94"/>
              </a:rPr>
              <a:t>Sistem </a:t>
            </a:r>
            <a:r>
              <a:rPr lang="tr-TR" sz="2100" dirty="0">
                <a:latin typeface="Arial" charset="-94"/>
                <a:ea typeface="Arial" charset="-94"/>
                <a:cs typeface="Arial" charset="-94"/>
              </a:rPr>
              <a:t>%100 Türk teknolojisidir ve diğer tüm yöntemlerden farklıdır. Sistem, diğer sistemlerin birkaç adımda yaptığı işi tek adımda yapabilmesinin yanında, yerinde çözüm sunan, bakımı kolay ve geri dönüşüm eklemesine uygundur.</a:t>
            </a:r>
          </a:p>
          <a:p>
            <a:pPr marL="0" indent="0" algn="just">
              <a:buNone/>
              <a:defRPr/>
            </a:pPr>
            <a:r>
              <a:rPr lang="tr-TR" sz="2100" i="1" dirty="0" smtClean="0">
                <a:latin typeface="Arial" charset="-94"/>
                <a:ea typeface="Arial" charset="-94"/>
                <a:cs typeface="Arial" charset="-94"/>
              </a:rPr>
              <a:t>Sistem </a:t>
            </a:r>
            <a:r>
              <a:rPr lang="tr-TR" sz="2100" i="1" dirty="0">
                <a:latin typeface="Arial" charset="-94"/>
                <a:ea typeface="Arial" charset="-94"/>
                <a:cs typeface="Arial" charset="-94"/>
              </a:rPr>
              <a:t>adı, ABM 15- ABM 33- ABM 47,5- ABM 60- ABM 75 ürün tipleri ile KAS Inspection Services tarafından CE belgesi verilmiştir.</a:t>
            </a:r>
            <a:endParaRPr lang="tr-TR" sz="2100" dirty="0">
              <a:latin typeface="Arial" charset="-94"/>
              <a:ea typeface="Arial" charset="-94"/>
              <a:cs typeface="Arial" charset="-94"/>
            </a:endParaRPr>
          </a:p>
          <a:p>
            <a:pPr marL="0" indent="0">
              <a:buNone/>
            </a:pPr>
            <a:endParaRPr lang="tr-TR" sz="2100" dirty="0">
              <a:latin typeface="Arial" charset="-94"/>
              <a:ea typeface="Arial" charset="-94"/>
              <a:cs typeface="Arial" charset="-94"/>
            </a:endParaRPr>
          </a:p>
        </p:txBody>
      </p:sp>
      <p:pic>
        <p:nvPicPr>
          <p:cNvPr id="5" name="Resim 1">
            <a:extLst>
              <a:ext uri="{FF2B5EF4-FFF2-40B4-BE49-F238E27FC236}">
                <a16:creationId xmlns="" xmlns:a16="http://schemas.microsoft.com/office/drawing/2014/main" id="{6613EC78-48BF-4E22-BC47-1468B17AD3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18204" y="979178"/>
            <a:ext cx="3469788" cy="47602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0174033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B86D2E19-ACB7-44C2-9319-01DB9E132BA7}"/>
              </a:ext>
            </a:extLst>
          </p:cNvPr>
          <p:cNvSpPr>
            <a:spLocks noGrp="1"/>
          </p:cNvSpPr>
          <p:nvPr>
            <p:ph type="title"/>
          </p:nvPr>
        </p:nvSpPr>
        <p:spPr>
          <a:xfrm>
            <a:off x="604763" y="159658"/>
            <a:ext cx="8321523" cy="754743"/>
          </a:xfrm>
        </p:spPr>
        <p:txBody>
          <a:bodyPr/>
          <a:lstStyle/>
          <a:p>
            <a:r>
              <a:rPr lang="tr-TR" b="1" dirty="0" smtClean="0">
                <a:latin typeface="Arial" charset="-94"/>
                <a:ea typeface="Arial" charset="-94"/>
                <a:cs typeface="Arial" charset="-94"/>
              </a:rPr>
              <a:t>PROCESS</a:t>
            </a:r>
            <a:endParaRPr lang="tr-TR" b="1" dirty="0">
              <a:latin typeface="Arial" charset="-94"/>
              <a:ea typeface="Arial" charset="-94"/>
              <a:cs typeface="Arial" charset="-94"/>
            </a:endParaRPr>
          </a:p>
        </p:txBody>
      </p:sp>
      <p:pic>
        <p:nvPicPr>
          <p:cNvPr id="5" name="İçerik Yer Tutucusu 4">
            <a:extLst>
              <a:ext uri="{FF2B5EF4-FFF2-40B4-BE49-F238E27FC236}">
                <a16:creationId xmlns="" xmlns:a16="http://schemas.microsoft.com/office/drawing/2014/main" id="{C976C08A-73B3-4EBA-8294-53906B200964}"/>
              </a:ext>
            </a:extLst>
          </p:cNvPr>
          <p:cNvPicPr>
            <a:picLocks noGrp="1" noChangeAspect="1"/>
          </p:cNvPicPr>
          <p:nvPr>
            <p:ph idx="1"/>
          </p:nvPr>
        </p:nvPicPr>
        <p:blipFill>
          <a:blip r:embed="rId2"/>
          <a:stretch>
            <a:fillRect/>
          </a:stretch>
        </p:blipFill>
        <p:spPr>
          <a:xfrm>
            <a:off x="679316" y="1168775"/>
            <a:ext cx="8366272" cy="5090966"/>
          </a:xfrm>
          <a:prstGeom prst="rect">
            <a:avLst/>
          </a:prstGeom>
        </p:spPr>
      </p:pic>
      <p:pic>
        <p:nvPicPr>
          <p:cNvPr id="7"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40194385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659626" y="269806"/>
            <a:ext cx="8732217" cy="1320800"/>
          </a:xfrm>
        </p:spPr>
        <p:txBody>
          <a:bodyPr/>
          <a:lstStyle/>
          <a:p>
            <a:r>
              <a:rPr lang="tr-TR" b="1" dirty="0">
                <a:latin typeface="Arial" charset="-94"/>
                <a:ea typeface="Arial" charset="-94"/>
                <a:cs typeface="Arial" charset="-94"/>
              </a:rPr>
              <a:t>TÜRKİYE’ DE İLK LİSANSLI ARITMA ÇAMURU BERTARAF TESİSİ </a:t>
            </a:r>
          </a:p>
        </p:txBody>
      </p:sp>
      <p:sp>
        <p:nvSpPr>
          <p:cNvPr id="3" name="İçerik Yer Tutucusu 2"/>
          <p:cNvSpPr>
            <a:spLocks noGrp="1"/>
          </p:cNvSpPr>
          <p:nvPr>
            <p:ph idx="1"/>
          </p:nvPr>
        </p:nvSpPr>
        <p:spPr>
          <a:xfrm>
            <a:off x="669471" y="1563426"/>
            <a:ext cx="9191980" cy="2474001"/>
          </a:xfrm>
        </p:spPr>
        <p:txBody>
          <a:bodyPr>
            <a:normAutofit fontScale="92500"/>
          </a:bodyPr>
          <a:lstStyle/>
          <a:p>
            <a:pPr marL="0" marR="0" lvl="0" indent="0" defTabSz="914400" eaLnBrk="1" fontAlgn="auto" latinLnBrk="0" hangingPunct="1">
              <a:lnSpc>
                <a:spcPct val="100000"/>
              </a:lnSpc>
              <a:spcBef>
                <a:spcPts val="0"/>
              </a:spcBef>
              <a:spcAft>
                <a:spcPts val="0"/>
              </a:spcAft>
              <a:buClrTx/>
              <a:buSzTx/>
              <a:buFontTx/>
              <a:buNone/>
              <a:tabLst/>
              <a:defRPr/>
            </a:pPr>
            <a:endParaRPr lang="tr-TR" dirty="0">
              <a:latin typeface="Arial" charset="-94"/>
              <a:ea typeface="Arial" charset="-94"/>
              <a:cs typeface="Arial" charset="-94"/>
            </a:endParaRPr>
          </a:p>
          <a:p>
            <a:pPr marL="0" marR="0" lvl="0" indent="0" defTabSz="914400" eaLnBrk="1" fontAlgn="auto" latinLnBrk="0" hangingPunct="1">
              <a:lnSpc>
                <a:spcPct val="100000"/>
              </a:lnSpc>
              <a:spcBef>
                <a:spcPts val="0"/>
              </a:spcBef>
              <a:spcAft>
                <a:spcPts val="0"/>
              </a:spcAft>
              <a:buClrTx/>
              <a:buSzTx/>
              <a:buFontTx/>
              <a:buNone/>
              <a:tabLst/>
              <a:defRPr/>
            </a:pPr>
            <a:r>
              <a:rPr lang="tr-TR" sz="2500" b="1" dirty="0">
                <a:latin typeface="Arial" charset="-94"/>
                <a:ea typeface="Arial" charset="-94"/>
                <a:cs typeface="Arial" charset="-94"/>
              </a:rPr>
              <a:t>Demirtaş Organize Sanayi Bölgesi </a:t>
            </a:r>
            <a:r>
              <a:rPr lang="tr-TR" sz="2500" b="1" dirty="0" smtClean="0">
                <a:latin typeface="Arial" charset="-94"/>
                <a:ea typeface="Arial" charset="-94"/>
                <a:cs typeface="Arial" charset="-94"/>
              </a:rPr>
              <a:t/>
            </a:r>
            <a:br>
              <a:rPr lang="tr-TR" sz="2500" b="1" dirty="0" smtClean="0">
                <a:latin typeface="Arial" charset="-94"/>
                <a:ea typeface="Arial" charset="-94"/>
                <a:cs typeface="Arial" charset="-94"/>
              </a:rPr>
            </a:br>
            <a:r>
              <a:rPr lang="tr-TR" sz="2500" b="1" dirty="0" smtClean="0">
                <a:latin typeface="Arial" charset="-94"/>
                <a:ea typeface="Arial" charset="-94"/>
                <a:cs typeface="Arial" charset="-94"/>
              </a:rPr>
              <a:t>Akışkan </a:t>
            </a:r>
            <a:r>
              <a:rPr lang="tr-TR" sz="2500" b="1" dirty="0">
                <a:latin typeface="Arial" charset="-94"/>
                <a:ea typeface="Arial" charset="-94"/>
                <a:cs typeface="Arial" charset="-94"/>
              </a:rPr>
              <a:t>Yataklı Çamur Bertaraf ve Enerji Geri Kazanım Tesisi</a:t>
            </a:r>
          </a:p>
          <a:p>
            <a:pPr marL="0" marR="0" lvl="0" indent="0" defTabSz="914400" eaLnBrk="1" fontAlgn="auto" latinLnBrk="0" hangingPunct="1">
              <a:lnSpc>
                <a:spcPct val="100000"/>
              </a:lnSpc>
              <a:spcBef>
                <a:spcPts val="0"/>
              </a:spcBef>
              <a:spcAft>
                <a:spcPts val="0"/>
              </a:spcAft>
              <a:buClrTx/>
              <a:buSzTx/>
              <a:buFontTx/>
              <a:buNone/>
              <a:tabLst/>
              <a:defRPr/>
            </a:pPr>
            <a:endParaRPr lang="tr-TR" dirty="0">
              <a:latin typeface="Arial" charset="-94"/>
              <a:ea typeface="Arial" charset="-94"/>
              <a:cs typeface="Arial" charset="-94"/>
            </a:endParaRPr>
          </a:p>
          <a:p>
            <a:pPr marL="0" indent="0" defTabSz="914400">
              <a:spcBef>
                <a:spcPts val="0"/>
              </a:spcBef>
              <a:buClrTx/>
              <a:buSzTx/>
              <a:buNone/>
              <a:defRPr/>
            </a:pPr>
            <a:r>
              <a:rPr lang="tr-TR" b="1" dirty="0">
                <a:latin typeface="Arial" charset="-94"/>
                <a:ea typeface="Arial" charset="-94"/>
                <a:cs typeface="Arial" charset="-94"/>
              </a:rPr>
              <a:t>Kapasite :</a:t>
            </a:r>
            <a:r>
              <a:rPr lang="tr-TR" dirty="0">
                <a:latin typeface="Arial" charset="-94"/>
                <a:ea typeface="Arial" charset="-94"/>
                <a:cs typeface="Arial" charset="-94"/>
              </a:rPr>
              <a:t>93 Ton/Gün</a:t>
            </a:r>
          </a:p>
          <a:p>
            <a:pPr marL="0" indent="0" defTabSz="914400">
              <a:spcBef>
                <a:spcPts val="0"/>
              </a:spcBef>
              <a:buClrTx/>
              <a:buSzTx/>
              <a:buNone/>
              <a:defRPr/>
            </a:pPr>
            <a:r>
              <a:rPr lang="tr-TR" b="1" dirty="0">
                <a:latin typeface="Arial" charset="-94"/>
                <a:ea typeface="Arial" charset="-94"/>
                <a:cs typeface="Arial" charset="-94"/>
              </a:rPr>
              <a:t>Çamur Katı Madde Oranı: </a:t>
            </a:r>
            <a:r>
              <a:rPr lang="tr-TR" dirty="0">
                <a:latin typeface="Arial" charset="-94"/>
                <a:ea typeface="Arial" charset="-94"/>
                <a:cs typeface="Arial" charset="-94"/>
              </a:rPr>
              <a:t>% 25</a:t>
            </a:r>
          </a:p>
          <a:p>
            <a:pPr marL="0" indent="0" defTabSz="914400">
              <a:spcBef>
                <a:spcPts val="0"/>
              </a:spcBef>
              <a:buClrTx/>
              <a:buSzTx/>
              <a:buNone/>
              <a:defRPr/>
            </a:pPr>
            <a:r>
              <a:rPr lang="tr-TR" b="1" dirty="0" smtClean="0">
                <a:latin typeface="Arial" charset="-94"/>
                <a:ea typeface="Arial" charset="-94"/>
                <a:cs typeface="Arial" charset="-94"/>
              </a:rPr>
              <a:t>Yılı: 2014</a:t>
            </a:r>
            <a:endParaRPr lang="tr-TR" dirty="0">
              <a:highlight>
                <a:srgbClr val="FF0000"/>
              </a:highlight>
              <a:latin typeface="Arial" charset="-94"/>
              <a:ea typeface="Arial" charset="-94"/>
              <a:cs typeface="Arial" charset="-94"/>
            </a:endParaRPr>
          </a:p>
          <a:p>
            <a:pPr marL="0" indent="0" defTabSz="914400">
              <a:spcBef>
                <a:spcPts val="0"/>
              </a:spcBef>
              <a:buClrTx/>
              <a:buSzTx/>
              <a:buNone/>
              <a:defRPr/>
            </a:pPr>
            <a:r>
              <a:rPr lang="tr-TR" b="1" dirty="0">
                <a:latin typeface="Arial" charset="-94"/>
                <a:ea typeface="Arial" charset="-94"/>
                <a:cs typeface="Arial" charset="-94"/>
              </a:rPr>
              <a:t>Tesis Zemin Alanı: </a:t>
            </a:r>
            <a:r>
              <a:rPr lang="tr-TR" dirty="0">
                <a:latin typeface="Arial" charset="-94"/>
                <a:ea typeface="Arial" charset="-94"/>
                <a:cs typeface="Arial" charset="-94"/>
              </a:rPr>
              <a:t>850 m²</a:t>
            </a:r>
          </a:p>
          <a:p>
            <a:pPr marL="0" marR="0" lvl="0" indent="0" defTabSz="914400" eaLnBrk="1" fontAlgn="auto" latinLnBrk="0" hangingPunct="1">
              <a:lnSpc>
                <a:spcPct val="100000"/>
              </a:lnSpc>
              <a:spcBef>
                <a:spcPts val="0"/>
              </a:spcBef>
              <a:spcAft>
                <a:spcPts val="0"/>
              </a:spcAft>
              <a:buClrTx/>
              <a:buSzTx/>
              <a:buFontTx/>
              <a:buNone/>
              <a:tabLst/>
              <a:defRPr/>
            </a:pPr>
            <a:endParaRPr lang="tr-TR" dirty="0">
              <a:latin typeface="Arial" charset="-94"/>
              <a:ea typeface="Arial" charset="-94"/>
              <a:cs typeface="Arial" charset="-94"/>
            </a:endParaRPr>
          </a:p>
          <a:p>
            <a:pPr marL="0" marR="0" lvl="0" indent="0" defTabSz="914400" eaLnBrk="1" fontAlgn="auto" latinLnBrk="0" hangingPunct="1">
              <a:lnSpc>
                <a:spcPct val="100000"/>
              </a:lnSpc>
              <a:spcBef>
                <a:spcPts val="0"/>
              </a:spcBef>
              <a:spcAft>
                <a:spcPts val="0"/>
              </a:spcAft>
              <a:buClrTx/>
              <a:buSzTx/>
              <a:buFontTx/>
              <a:buNone/>
              <a:tabLst/>
              <a:defRPr/>
            </a:pPr>
            <a:endParaRPr lang="tr-TR" dirty="0">
              <a:latin typeface="Arial" charset="-94"/>
              <a:ea typeface="Arial" charset="-94"/>
              <a:cs typeface="Arial" charset="-94"/>
            </a:endParaRPr>
          </a:p>
        </p:txBody>
      </p:sp>
      <p:pic>
        <p:nvPicPr>
          <p:cNvPr id="6" name="Resim 5">
            <a:extLst>
              <a:ext uri="{FF2B5EF4-FFF2-40B4-BE49-F238E27FC236}">
                <a16:creationId xmlns="" xmlns:a16="http://schemas.microsoft.com/office/drawing/2014/main" id="{3F0BA267-21ED-4A5B-AF8C-6B8BD6D91073}"/>
              </a:ext>
            </a:extLst>
          </p:cNvPr>
          <p:cNvPicPr>
            <a:picLocks noChangeAspect="1"/>
          </p:cNvPicPr>
          <p:nvPr/>
        </p:nvPicPr>
        <p:blipFill rotWithShape="1">
          <a:blip r:embed="rId2">
            <a:extLst>
              <a:ext uri="{28A0092B-C50C-407E-A947-70E740481C1C}">
                <a14:useLocalDpi xmlns:a14="http://schemas.microsoft.com/office/drawing/2010/main" val="0"/>
              </a:ext>
            </a:extLst>
          </a:blip>
          <a:srcRect t="-1" b="2074"/>
          <a:stretch/>
        </p:blipFill>
        <p:spPr>
          <a:xfrm>
            <a:off x="800341" y="4323458"/>
            <a:ext cx="2678685" cy="17506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Resim 7">
            <a:extLst>
              <a:ext uri="{FF2B5EF4-FFF2-40B4-BE49-F238E27FC236}">
                <a16:creationId xmlns="" xmlns:a16="http://schemas.microsoft.com/office/drawing/2014/main" id="{861B1E6B-2F8E-4A8C-A906-8960A72D81B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3627573" y="4323458"/>
            <a:ext cx="2726402" cy="17506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Resim 9">
            <a:extLst>
              <a:ext uri="{FF2B5EF4-FFF2-40B4-BE49-F238E27FC236}">
                <a16:creationId xmlns="" xmlns:a16="http://schemas.microsoft.com/office/drawing/2014/main" id="{9FAFD4DD-5523-4924-9CA5-B40C67A5D475}"/>
              </a:ext>
            </a:extLst>
          </p:cNvPr>
          <p:cNvPicPr>
            <a:picLocks noChangeAspect="1"/>
          </p:cNvPicPr>
          <p:nvPr/>
        </p:nvPicPr>
        <p:blipFill rotWithShape="1">
          <a:blip r:embed="rId4">
            <a:extLst>
              <a:ext uri="{28A0092B-C50C-407E-A947-70E740481C1C}">
                <a14:useLocalDpi xmlns:a14="http://schemas.microsoft.com/office/drawing/2010/main" val="0"/>
              </a:ext>
            </a:extLst>
          </a:blip>
          <a:srcRect b="4328"/>
          <a:stretch/>
        </p:blipFill>
        <p:spPr>
          <a:xfrm>
            <a:off x="6523583" y="4323459"/>
            <a:ext cx="2782358" cy="17408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esim 5">
            <a:extLst>
              <a:ext uri="{FF2B5EF4-FFF2-40B4-BE49-F238E27FC236}">
                <a16:creationId xmlns="" xmlns:a16="http://schemas.microsoft.com/office/drawing/2014/main" id="{5ED5BB4F-C77B-4B78-AF8A-8F97987B1944}"/>
              </a:ext>
            </a:extLst>
          </p:cNvPr>
          <p:cNvPicPr/>
          <p:nvPr/>
        </p:nvPicPr>
        <p:blipFill>
          <a:blip r:embed="rId5"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35569791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52397E2D-7139-401A-A1AA-CE443ED75E0C}"/>
              </a:ext>
            </a:extLst>
          </p:cNvPr>
          <p:cNvSpPr>
            <a:spLocks noGrp="1"/>
          </p:cNvSpPr>
          <p:nvPr>
            <p:ph type="title"/>
          </p:nvPr>
        </p:nvSpPr>
        <p:spPr>
          <a:xfrm>
            <a:off x="512787" y="353952"/>
            <a:ext cx="8863441" cy="952334"/>
          </a:xfrm>
        </p:spPr>
        <p:txBody>
          <a:bodyPr>
            <a:normAutofit fontScale="90000"/>
          </a:bodyPr>
          <a:lstStyle/>
          <a:p>
            <a:r>
              <a:rPr lang="tr-TR" b="1" dirty="0">
                <a:latin typeface="Arial" charset="-94"/>
                <a:ea typeface="Arial" charset="-94"/>
                <a:cs typeface="Arial" charset="-94"/>
              </a:rPr>
              <a:t>İLK İZİN LİSANSLI FİRMAMIZ </a:t>
            </a:r>
            <a:r>
              <a:rPr lang="tr-TR" b="1" dirty="0" smtClean="0">
                <a:latin typeface="Arial" charset="-94"/>
                <a:ea typeface="Arial" charset="-94"/>
                <a:cs typeface="Arial" charset="-94"/>
              </a:rPr>
              <a:t/>
            </a:r>
            <a:br>
              <a:rPr lang="tr-TR" b="1" dirty="0" smtClean="0">
                <a:latin typeface="Arial" charset="-94"/>
                <a:ea typeface="Arial" charset="-94"/>
                <a:cs typeface="Arial" charset="-94"/>
              </a:rPr>
            </a:br>
            <a:r>
              <a:rPr lang="tr-TR" b="1" dirty="0" smtClean="0">
                <a:latin typeface="Arial" charset="-94"/>
                <a:ea typeface="Arial" charset="-94"/>
                <a:cs typeface="Arial" charset="-94"/>
              </a:rPr>
              <a:t>ve </a:t>
            </a:r>
            <a:r>
              <a:rPr lang="tr-TR" b="1" dirty="0">
                <a:latin typeface="Arial" charset="-94"/>
                <a:ea typeface="Arial" charset="-94"/>
                <a:cs typeface="Arial" charset="-94"/>
              </a:rPr>
              <a:t>EMİSYONLAR</a:t>
            </a:r>
          </a:p>
        </p:txBody>
      </p:sp>
      <p:pic>
        <p:nvPicPr>
          <p:cNvPr id="4" name="İçerik Yer Tutucusu 3">
            <a:extLst>
              <a:ext uri="{FF2B5EF4-FFF2-40B4-BE49-F238E27FC236}">
                <a16:creationId xmlns="" xmlns:a16="http://schemas.microsoft.com/office/drawing/2014/main" id="{0D324076-A833-44DF-A25D-276C05BC59D6}"/>
              </a:ext>
            </a:extLst>
          </p:cNvPr>
          <p:cNvPicPr>
            <a:picLocks noGrp="1" noChangeAspect="1"/>
          </p:cNvPicPr>
          <p:nvPr>
            <p:ph idx="1"/>
          </p:nvPr>
        </p:nvPicPr>
        <p:blipFill rotWithShape="1">
          <a:blip r:embed="rId2"/>
          <a:srcRect l="1830" t="2733" r="1511" b="3006"/>
          <a:stretch/>
        </p:blipFill>
        <p:spPr>
          <a:xfrm>
            <a:off x="610397" y="2057523"/>
            <a:ext cx="5042548" cy="34653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esim 4">
            <a:extLst>
              <a:ext uri="{FF2B5EF4-FFF2-40B4-BE49-F238E27FC236}">
                <a16:creationId xmlns="" xmlns:a16="http://schemas.microsoft.com/office/drawing/2014/main" id="{A51210A0-5C2A-4011-A35E-CB402E5F3B0B}"/>
              </a:ext>
            </a:extLst>
          </p:cNvPr>
          <p:cNvPicPr>
            <a:picLocks noChangeAspect="1"/>
          </p:cNvPicPr>
          <p:nvPr/>
        </p:nvPicPr>
        <p:blipFill rotWithShape="1">
          <a:blip r:embed="rId3"/>
          <a:srcRect l="2296" t="-474" r="1755" b="4028"/>
          <a:stretch/>
        </p:blipFill>
        <p:spPr>
          <a:xfrm>
            <a:off x="6123692" y="2047676"/>
            <a:ext cx="5759418" cy="34554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Resim 5">
            <a:extLst>
              <a:ext uri="{FF2B5EF4-FFF2-40B4-BE49-F238E27FC236}">
                <a16:creationId xmlns="" xmlns:a16="http://schemas.microsoft.com/office/drawing/2014/main" id="{5ED5BB4F-C77B-4B78-AF8A-8F97987B1944}"/>
              </a:ext>
            </a:extLst>
          </p:cNvPr>
          <p:cNvPicPr/>
          <p:nvPr/>
        </p:nvPicPr>
        <p:blipFill>
          <a:blip r:embed="rId4"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4956128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595EFE71-B137-4B41-A654-DAF3CC5D85DB}"/>
              </a:ext>
            </a:extLst>
          </p:cNvPr>
          <p:cNvSpPr>
            <a:spLocks noGrp="1"/>
          </p:cNvSpPr>
          <p:nvPr>
            <p:ph type="title"/>
          </p:nvPr>
        </p:nvSpPr>
        <p:spPr>
          <a:xfrm>
            <a:off x="598574" y="609600"/>
            <a:ext cx="8596668" cy="923778"/>
          </a:xfrm>
        </p:spPr>
        <p:txBody>
          <a:bodyPr>
            <a:normAutofit/>
          </a:bodyPr>
          <a:lstStyle/>
          <a:p>
            <a:r>
              <a:rPr lang="tr-TR" sz="3200" b="1" dirty="0" smtClean="0">
                <a:latin typeface="Arial" charset="-94"/>
                <a:ea typeface="Arial" charset="-94"/>
                <a:cs typeface="Arial" charset="-94"/>
              </a:rPr>
              <a:t>ÇALIŞMALARIMIZ</a:t>
            </a:r>
            <a:endParaRPr lang="tr-TR" sz="3200" b="1" dirty="0">
              <a:latin typeface="Arial" charset="-94"/>
              <a:ea typeface="Arial" charset="-94"/>
              <a:cs typeface="Arial" charset="-94"/>
            </a:endParaRPr>
          </a:p>
        </p:txBody>
      </p:sp>
      <p:pic>
        <p:nvPicPr>
          <p:cNvPr id="7" name="Resim 6">
            <a:extLst>
              <a:ext uri="{FF2B5EF4-FFF2-40B4-BE49-F238E27FC236}">
                <a16:creationId xmlns="" xmlns:a16="http://schemas.microsoft.com/office/drawing/2014/main" id="{6FD1517B-0969-4957-8459-73BA573689B4}"/>
              </a:ext>
            </a:extLst>
          </p:cNvPr>
          <p:cNvPicPr>
            <a:picLocks noChangeAspect="1"/>
          </p:cNvPicPr>
          <p:nvPr/>
        </p:nvPicPr>
        <p:blipFill rotWithShape="1">
          <a:blip r:embed="rId2"/>
          <a:srcRect l="2551" r="1612" b="6980"/>
          <a:stretch/>
        </p:blipFill>
        <p:spPr>
          <a:xfrm>
            <a:off x="492259" y="1670172"/>
            <a:ext cx="8201020" cy="4275971"/>
          </a:xfrm>
          <a:prstGeom prst="rect">
            <a:avLst/>
          </a:prstGeom>
        </p:spPr>
      </p:pic>
      <p:pic>
        <p:nvPicPr>
          <p:cNvPr id="4"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9103588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 xmlns:a16="http://schemas.microsoft.com/office/drawing/2014/main" id="{38946E19-9C7F-49BE-9315-7091021608D1}"/>
              </a:ext>
            </a:extLst>
          </p:cNvPr>
          <p:cNvSpPr>
            <a:spLocks noGrp="1"/>
          </p:cNvSpPr>
          <p:nvPr>
            <p:ph type="title"/>
          </p:nvPr>
        </p:nvSpPr>
        <p:spPr>
          <a:xfrm>
            <a:off x="578861" y="468923"/>
            <a:ext cx="8596668" cy="1320800"/>
          </a:xfrm>
        </p:spPr>
        <p:txBody>
          <a:bodyPr/>
          <a:lstStyle/>
          <a:p>
            <a:r>
              <a:rPr lang="tr-TR" b="1" dirty="0" smtClean="0">
                <a:latin typeface="Arial" charset="-94"/>
                <a:ea typeface="Arial" charset="-94"/>
                <a:cs typeface="Arial" charset="-94"/>
              </a:rPr>
              <a:t>DEVAM EDEN </a:t>
            </a:r>
            <a:r>
              <a:rPr lang="tr-TR" b="1" dirty="0" smtClean="0">
                <a:latin typeface="Arial" charset="-94"/>
                <a:ea typeface="Arial" charset="-94"/>
                <a:cs typeface="Arial" charset="-94"/>
              </a:rPr>
              <a:t>PROJELERİMİZ</a:t>
            </a:r>
            <a:endParaRPr lang="tr-TR" dirty="0">
              <a:latin typeface="Arial" charset="-94"/>
              <a:ea typeface="Arial" charset="-94"/>
              <a:cs typeface="Arial" charset="-94"/>
            </a:endParaRPr>
          </a:p>
        </p:txBody>
      </p:sp>
      <p:pic>
        <p:nvPicPr>
          <p:cNvPr id="7" name="Resim 6">
            <a:extLst>
              <a:ext uri="{FF2B5EF4-FFF2-40B4-BE49-F238E27FC236}">
                <a16:creationId xmlns="" xmlns:a16="http://schemas.microsoft.com/office/drawing/2014/main" id="{E3C6804B-682B-41CD-8BDD-40DE6F6E00F8}"/>
              </a:ext>
            </a:extLst>
          </p:cNvPr>
          <p:cNvPicPr>
            <a:picLocks noChangeAspect="1"/>
          </p:cNvPicPr>
          <p:nvPr/>
        </p:nvPicPr>
        <p:blipFill rotWithShape="1">
          <a:blip r:embed="rId2"/>
          <a:srcRect l="4861" r="6326" b="13460"/>
          <a:stretch/>
        </p:blipFill>
        <p:spPr>
          <a:xfrm>
            <a:off x="590710" y="1508344"/>
            <a:ext cx="7590619" cy="4437803"/>
          </a:xfrm>
          <a:prstGeom prst="rect">
            <a:avLst/>
          </a:prstGeom>
        </p:spPr>
      </p:pic>
      <p:pic>
        <p:nvPicPr>
          <p:cNvPr id="4"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8537619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41054" y="609600"/>
            <a:ext cx="8596668" cy="1320800"/>
          </a:xfrm>
        </p:spPr>
        <p:txBody>
          <a:bodyPr/>
          <a:lstStyle/>
          <a:p>
            <a:r>
              <a:rPr lang="tr-TR" sz="3200" b="1" dirty="0" smtClean="0">
                <a:latin typeface="Arial" charset="-94"/>
                <a:ea typeface="Arial" charset="-94"/>
                <a:cs typeface="Arial" charset="-94"/>
              </a:rPr>
              <a:t>PROJE ÖN ÇALIŞMA AŞAMALARIMIZ</a:t>
            </a:r>
            <a:endParaRPr lang="tr-TR" sz="3200" b="1" dirty="0">
              <a:latin typeface="Arial" charset="-94"/>
              <a:ea typeface="Arial" charset="-94"/>
              <a:cs typeface="Arial" charset="-94"/>
            </a:endParaRPr>
          </a:p>
        </p:txBody>
      </p:sp>
      <p:sp>
        <p:nvSpPr>
          <p:cNvPr id="3" name="İçerik Yer Tutucusu 2"/>
          <p:cNvSpPr>
            <a:spLocks noGrp="1"/>
          </p:cNvSpPr>
          <p:nvPr>
            <p:ph idx="1"/>
          </p:nvPr>
        </p:nvSpPr>
        <p:spPr>
          <a:xfrm>
            <a:off x="472568" y="1269999"/>
            <a:ext cx="8634205" cy="5060463"/>
          </a:xfrm>
        </p:spPr>
        <p:txBody>
          <a:bodyPr>
            <a:normAutofit fontScale="92500"/>
          </a:bodyPr>
          <a:lstStyle/>
          <a:p>
            <a:pPr marL="0" indent="0">
              <a:buNone/>
            </a:pPr>
            <a:endParaRPr lang="tr-TR" b="1" i="1" u="sng" dirty="0">
              <a:latin typeface="Arial" charset="-94"/>
              <a:ea typeface="Arial" charset="-94"/>
              <a:cs typeface="Arial" charset="-94"/>
            </a:endParaRPr>
          </a:p>
          <a:p>
            <a:pPr marL="0" indent="0">
              <a:buNone/>
            </a:pPr>
            <a:r>
              <a:rPr lang="tr-TR" b="1" i="1" u="sng" dirty="0">
                <a:latin typeface="Arial" charset="-94"/>
                <a:ea typeface="Arial" charset="-94"/>
                <a:cs typeface="Arial" charset="-94"/>
              </a:rPr>
              <a:t>Ek 3B </a:t>
            </a:r>
            <a:r>
              <a:rPr lang="tr-TR" b="1" i="1" u="sng" dirty="0" smtClean="0">
                <a:latin typeface="Arial" charset="-94"/>
                <a:ea typeface="Arial" charset="-94"/>
                <a:cs typeface="Arial" charset="-94"/>
              </a:rPr>
              <a:t>Analizi: </a:t>
            </a:r>
            <a:r>
              <a:rPr lang="tr-TR" dirty="0" smtClean="0">
                <a:latin typeface="Arial" charset="-94"/>
                <a:ea typeface="Arial" charset="-94"/>
                <a:cs typeface="Arial" charset="-94"/>
              </a:rPr>
              <a:t>Atık </a:t>
            </a:r>
            <a:r>
              <a:rPr lang="tr-TR" dirty="0">
                <a:latin typeface="Arial" charset="-94"/>
                <a:ea typeface="Arial" charset="-94"/>
                <a:cs typeface="Arial" charset="-94"/>
              </a:rPr>
              <a:t>Yönetimi Yönetmeliğinin Ek-3B ‘ sine göre Bakanlık tarafından akredite kuruluş olan TÜBİTAK Marmara Araştırma Merkezi (MAM) Çevre ve Temiz Üretim Enstitüsü ‘ nde,  arıtma çamurlarının tehlikelilik analizi yaptırılır.</a:t>
            </a:r>
          </a:p>
          <a:p>
            <a:pPr marL="0" indent="0">
              <a:buNone/>
            </a:pPr>
            <a:endParaRPr lang="tr-TR" dirty="0">
              <a:latin typeface="Arial" charset="-94"/>
              <a:ea typeface="Arial" charset="-94"/>
              <a:cs typeface="Arial" charset="-94"/>
            </a:endParaRPr>
          </a:p>
          <a:p>
            <a:pPr marL="0" indent="0">
              <a:buNone/>
            </a:pPr>
            <a:r>
              <a:rPr lang="tr-TR" b="1" i="1" u="sng" dirty="0">
                <a:latin typeface="Arial" charset="-94"/>
                <a:ea typeface="Arial" charset="-94"/>
                <a:cs typeface="Arial" charset="-94"/>
              </a:rPr>
              <a:t>Halojen İçeriği: </a:t>
            </a:r>
            <a:r>
              <a:rPr lang="tr-TR" dirty="0">
                <a:latin typeface="Arial" charset="-94"/>
                <a:ea typeface="Arial" charset="-94"/>
                <a:cs typeface="Arial" charset="-94"/>
              </a:rPr>
              <a:t>Yanma odası sıcaklığı atığın halojenlik içeriğine göre değişir. İçeriğinde %1'den fazla halojenli atıklar yakılırken, sıcaklığın 1100 °C'ye yükseltilmesi zorunludur. Aksi takdirde 850 °C’de yakılır.  Bu nedenle atıklara  % olarak halojen analizi yaptırılır.</a:t>
            </a:r>
          </a:p>
          <a:p>
            <a:pPr marL="0" indent="0">
              <a:buNone/>
            </a:pPr>
            <a:endParaRPr lang="tr-TR" dirty="0">
              <a:latin typeface="Arial" charset="-94"/>
              <a:ea typeface="Arial" charset="-94"/>
              <a:cs typeface="Arial" charset="-94"/>
            </a:endParaRPr>
          </a:p>
          <a:p>
            <a:pPr marL="0" indent="0">
              <a:buNone/>
            </a:pPr>
            <a:r>
              <a:rPr lang="tr-TR" b="1" i="1" u="sng" dirty="0">
                <a:latin typeface="Arial" charset="-94"/>
                <a:ea typeface="Arial" charset="-94"/>
                <a:cs typeface="Arial" charset="-94"/>
              </a:rPr>
              <a:t>Atıkların alt ve üst ısıl değeri: </a:t>
            </a:r>
            <a:r>
              <a:rPr lang="tr-TR" dirty="0">
                <a:latin typeface="Arial" charset="-94"/>
                <a:ea typeface="Arial" charset="-94"/>
                <a:cs typeface="Arial" charset="-94"/>
              </a:rPr>
              <a:t>Atıklara ait alt ve üst ısıl değer analizleri yapılarak yanma verimi ve projedeki aşamalar belirlenir.</a:t>
            </a:r>
          </a:p>
          <a:p>
            <a:pPr marL="0" indent="0">
              <a:buNone/>
            </a:pPr>
            <a:endParaRPr lang="tr-TR" b="1" dirty="0">
              <a:latin typeface="Arial" charset="-94"/>
              <a:ea typeface="Arial" charset="-94"/>
              <a:cs typeface="Arial" charset="-94"/>
            </a:endParaRPr>
          </a:p>
          <a:p>
            <a:pPr marL="0" indent="0">
              <a:buNone/>
            </a:pPr>
            <a:r>
              <a:rPr lang="tr-TR" sz="2300" b="1" dirty="0">
                <a:latin typeface="Arial" charset="-94"/>
                <a:ea typeface="Arial" charset="-94"/>
                <a:cs typeface="Arial" charset="-94"/>
              </a:rPr>
              <a:t>Atıklarda yapılan bu analizlerden sonra projemiz tasarlanır, donatılır ve bu durumlar göz önünde bulundurularak inşa edilir.</a:t>
            </a:r>
          </a:p>
        </p:txBody>
      </p:sp>
      <p:pic>
        <p:nvPicPr>
          <p:cNvPr id="4"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2508503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11390" y="103163"/>
            <a:ext cx="8832426" cy="769034"/>
          </a:xfrm>
        </p:spPr>
        <p:txBody>
          <a:bodyPr/>
          <a:lstStyle/>
          <a:p>
            <a:r>
              <a:rPr lang="tr-TR" sz="3200" b="1" dirty="0">
                <a:latin typeface="Arial" charset="-94"/>
                <a:ea typeface="Arial" charset="-94"/>
                <a:cs typeface="Arial" charset="-94"/>
              </a:rPr>
              <a:t>İZİN LİSANS AŞAMALARIMIZ</a:t>
            </a:r>
          </a:p>
        </p:txBody>
      </p:sp>
      <p:pic>
        <p:nvPicPr>
          <p:cNvPr id="17" name="Resim 16">
            <a:extLst>
              <a:ext uri="{FF2B5EF4-FFF2-40B4-BE49-F238E27FC236}">
                <a16:creationId xmlns="" xmlns:a16="http://schemas.microsoft.com/office/drawing/2014/main" id="{7A82EA26-86B2-42E1-9F4D-0C509D645733}"/>
              </a:ext>
            </a:extLst>
          </p:cNvPr>
          <p:cNvPicPr>
            <a:picLocks noChangeAspect="1"/>
          </p:cNvPicPr>
          <p:nvPr/>
        </p:nvPicPr>
        <p:blipFill>
          <a:blip r:embed="rId2"/>
          <a:stretch>
            <a:fillRect/>
          </a:stretch>
        </p:blipFill>
        <p:spPr>
          <a:xfrm>
            <a:off x="1120189" y="679837"/>
            <a:ext cx="5120639" cy="6178163"/>
          </a:xfrm>
          <a:prstGeom prst="rect">
            <a:avLst/>
          </a:prstGeom>
        </p:spPr>
      </p:pic>
      <p:pic>
        <p:nvPicPr>
          <p:cNvPr id="4"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20525882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43035" y="255970"/>
            <a:ext cx="8954420" cy="1195754"/>
          </a:xfrm>
        </p:spPr>
        <p:txBody>
          <a:bodyPr/>
          <a:lstStyle/>
          <a:p>
            <a:r>
              <a:rPr lang="tr-TR" sz="3200" b="1" dirty="0">
                <a:latin typeface="Arial" charset="-94"/>
                <a:ea typeface="Arial" charset="-94"/>
                <a:cs typeface="Arial" charset="-94"/>
              </a:rPr>
              <a:t>İşletme Aşamalarında Yaptığımız Yükümlülükler</a:t>
            </a:r>
          </a:p>
        </p:txBody>
      </p:sp>
      <p:sp>
        <p:nvSpPr>
          <p:cNvPr id="3" name="İçerik Yer Tutucusu 2"/>
          <p:cNvSpPr>
            <a:spLocks noGrp="1"/>
          </p:cNvSpPr>
          <p:nvPr>
            <p:ph idx="1"/>
          </p:nvPr>
        </p:nvSpPr>
        <p:spPr>
          <a:xfrm>
            <a:off x="452876" y="1683437"/>
            <a:ext cx="8358541" cy="5060563"/>
          </a:xfrm>
        </p:spPr>
        <p:txBody>
          <a:bodyPr>
            <a:normAutofit/>
          </a:bodyPr>
          <a:lstStyle/>
          <a:p>
            <a:pPr marL="0" lvl="0" indent="0" algn="just">
              <a:buNone/>
            </a:pPr>
            <a:r>
              <a:rPr lang="tr-TR" b="1" dirty="0">
                <a:latin typeface="Arial" charset="-94"/>
                <a:ea typeface="Arial" charset="-94"/>
                <a:cs typeface="Arial" charset="-94"/>
              </a:rPr>
              <a:t>İKİNCİ SEVİYE KALİTE GÜVENCE SİSTEMİ ÖLÇÜMLERİ</a:t>
            </a:r>
          </a:p>
          <a:p>
            <a:pPr marL="0" indent="0" algn="just">
              <a:buNone/>
            </a:pPr>
            <a:r>
              <a:rPr lang="tr-TR" dirty="0">
                <a:latin typeface="Arial" charset="-94"/>
                <a:ea typeface="Arial" charset="-94"/>
                <a:cs typeface="Arial" charset="-94"/>
              </a:rPr>
              <a:t>KGS2, SEÖS' ün kurulumundan sonra yapılmaktadır. </a:t>
            </a:r>
          </a:p>
          <a:p>
            <a:pPr marL="0" indent="0" algn="just">
              <a:buNone/>
            </a:pPr>
            <a:endParaRPr lang="tr-TR" b="1" i="1" u="sng" dirty="0">
              <a:latin typeface="Arial" charset="-94"/>
              <a:ea typeface="Arial" charset="-94"/>
              <a:cs typeface="Arial" charset="-94"/>
            </a:endParaRPr>
          </a:p>
          <a:p>
            <a:pPr marL="0" lvl="0" indent="0" algn="just">
              <a:buNone/>
            </a:pPr>
            <a:r>
              <a:rPr lang="tr-TR" b="1" dirty="0">
                <a:latin typeface="Arial" charset="-94"/>
                <a:ea typeface="Arial" charset="-94"/>
                <a:cs typeface="Arial" charset="-94"/>
              </a:rPr>
              <a:t>ÜÇÜNCÜ SEVİYE KALİTE GÜVENCE SİSTEMİ ÖLÇÜMLERİ</a:t>
            </a:r>
          </a:p>
          <a:p>
            <a:pPr marL="0" indent="0" algn="just">
              <a:buNone/>
            </a:pPr>
            <a:r>
              <a:rPr lang="tr-TR" dirty="0">
                <a:latin typeface="Arial" charset="-94"/>
                <a:ea typeface="Arial" charset="-94"/>
                <a:cs typeface="Arial" charset="-94"/>
              </a:rPr>
              <a:t>KGS3 ölçümleri, ayda bir defa olmak üzere yapılmaktadır. </a:t>
            </a:r>
          </a:p>
          <a:p>
            <a:pPr marL="0" indent="0" algn="just">
              <a:buNone/>
            </a:pPr>
            <a:endParaRPr lang="tr-TR" dirty="0">
              <a:latin typeface="Arial" charset="-94"/>
              <a:ea typeface="Arial" charset="-94"/>
              <a:cs typeface="Arial" charset="-94"/>
            </a:endParaRPr>
          </a:p>
          <a:p>
            <a:pPr marL="0" lvl="0" indent="0" algn="just">
              <a:buNone/>
            </a:pPr>
            <a:r>
              <a:rPr lang="tr-TR" b="1" dirty="0">
                <a:latin typeface="Arial" charset="-94"/>
                <a:ea typeface="Arial" charset="-94"/>
                <a:cs typeface="Arial" charset="-94"/>
              </a:rPr>
              <a:t>YILLIK GEÇERLİLİK TESTİ (YGT)</a:t>
            </a:r>
          </a:p>
          <a:p>
            <a:pPr marL="0" indent="0" algn="just">
              <a:buNone/>
            </a:pPr>
            <a:r>
              <a:rPr lang="tr-TR" dirty="0">
                <a:latin typeface="Arial" charset="-94"/>
                <a:ea typeface="Arial" charset="-94"/>
                <a:cs typeface="Arial" charset="-94"/>
              </a:rPr>
              <a:t>YGT, yılda bir kere on iki ay ara yapılmaktadır.</a:t>
            </a:r>
          </a:p>
          <a:p>
            <a:pPr marL="0" indent="0" algn="just">
              <a:buNone/>
            </a:pPr>
            <a:r>
              <a:rPr lang="tr-TR" dirty="0">
                <a:latin typeface="Arial" charset="-94"/>
                <a:ea typeface="Arial" charset="-94"/>
                <a:cs typeface="Arial" charset="-94"/>
              </a:rPr>
              <a:t> </a:t>
            </a:r>
          </a:p>
          <a:p>
            <a:pPr marL="0" lvl="0" indent="0" algn="just">
              <a:buNone/>
            </a:pPr>
            <a:r>
              <a:rPr lang="tr-TR" b="1" dirty="0">
                <a:latin typeface="Arial" charset="-94"/>
                <a:ea typeface="Arial" charset="-94"/>
                <a:cs typeface="Arial" charset="-94"/>
              </a:rPr>
              <a:t>RUTİN ÖLÇÜMLER</a:t>
            </a:r>
          </a:p>
          <a:p>
            <a:pPr marL="0" indent="0" algn="just">
              <a:buNone/>
            </a:pPr>
            <a:r>
              <a:rPr lang="tr-TR" dirty="0">
                <a:latin typeface="Arial" charset="-94"/>
                <a:ea typeface="Arial" charset="-94"/>
                <a:cs typeface="Arial" charset="-94"/>
              </a:rPr>
              <a:t>Sürekli ölçümlerin kontrol ve teyidi amacıyla;  içerisinde 3,6,9,12. aylarda yönetmelikte belirtilen parametreler akredite firma tarafından ölçülmektedir. </a:t>
            </a:r>
          </a:p>
        </p:txBody>
      </p:sp>
      <p:pic>
        <p:nvPicPr>
          <p:cNvPr id="4"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3706425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 xmlns:a16="http://schemas.microsoft.com/office/drawing/2014/main" id="{F2004C42-8E36-42F4-AC72-6F271721A6C2}"/>
              </a:ext>
            </a:extLst>
          </p:cNvPr>
          <p:cNvSpPr>
            <a:spLocks noGrp="1"/>
          </p:cNvSpPr>
          <p:nvPr>
            <p:ph idx="1"/>
          </p:nvPr>
        </p:nvSpPr>
        <p:spPr>
          <a:xfrm>
            <a:off x="458637" y="1690886"/>
            <a:ext cx="8490615" cy="5289453"/>
          </a:xfrm>
        </p:spPr>
        <p:txBody>
          <a:bodyPr>
            <a:normAutofit/>
          </a:bodyPr>
          <a:lstStyle/>
          <a:p>
            <a:pPr marL="0" indent="0">
              <a:buNone/>
            </a:pPr>
            <a:r>
              <a:rPr lang="tr-TR" sz="2200" b="1" i="1" u="sng" dirty="0">
                <a:latin typeface="Arial" charset="-94"/>
                <a:ea typeface="Arial" charset="-94"/>
                <a:cs typeface="Arial" charset="-94"/>
              </a:rPr>
              <a:t>Kütle Denge Sistemine Atık Verilerinin Girişi</a:t>
            </a:r>
          </a:p>
          <a:p>
            <a:pPr marL="0" indent="0">
              <a:buNone/>
            </a:pPr>
            <a:r>
              <a:rPr lang="tr-TR" sz="2200" dirty="0">
                <a:latin typeface="Arial" charset="-94"/>
                <a:ea typeface="Arial" charset="-94"/>
                <a:cs typeface="Arial" charset="-94"/>
              </a:rPr>
              <a:t>27721 Sayı Ve 06.10.2010 Tarihli Atıkların Yakılmasına İlişkin Yönetmelik kapsamında her ay Kütle denge sistemine beyan yapılmaktadır.</a:t>
            </a:r>
          </a:p>
          <a:p>
            <a:pPr marL="0" indent="0">
              <a:buNone/>
            </a:pPr>
            <a:endParaRPr lang="tr-TR" sz="2200" dirty="0">
              <a:latin typeface="Arial" charset="-94"/>
              <a:ea typeface="Arial" charset="-94"/>
              <a:cs typeface="Arial" charset="-94"/>
            </a:endParaRPr>
          </a:p>
          <a:p>
            <a:pPr marL="0" indent="0">
              <a:buNone/>
            </a:pPr>
            <a:r>
              <a:rPr lang="tr-TR" sz="2200" b="1" i="1" u="sng" dirty="0">
                <a:latin typeface="Arial" charset="-94"/>
                <a:ea typeface="Arial" charset="-94"/>
                <a:cs typeface="Arial" charset="-94"/>
              </a:rPr>
              <a:t>Laboratuvar Analizleri ve Kayıt Altına Alınması</a:t>
            </a:r>
          </a:p>
          <a:p>
            <a:pPr marL="0" indent="0">
              <a:buNone/>
            </a:pPr>
            <a:r>
              <a:rPr lang="tr-TR" sz="2200" dirty="0">
                <a:latin typeface="Arial" charset="-94"/>
                <a:ea typeface="Arial" charset="-94"/>
                <a:cs typeface="Arial" charset="-94"/>
              </a:rPr>
              <a:t>27721 Sayı Ve 06.10.2010 Tarihli Atıkların Yakılmasına İlişkin Yönetmelik doğrultusunda laboratuvarda günlük olarak, atığın kalorifik değeri, ağır metal, klor ve flor içeriği, nem, cüruf ve taban küllerinde toplam organik karbon değerleri ölçülerek kayıt altına alınmaktadır.</a:t>
            </a:r>
          </a:p>
        </p:txBody>
      </p:sp>
      <p:pic>
        <p:nvPicPr>
          <p:cNvPr id="4"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
        <p:nvSpPr>
          <p:cNvPr id="6" name="Başlık 1"/>
          <p:cNvSpPr>
            <a:spLocks noGrp="1"/>
          </p:cNvSpPr>
          <p:nvPr>
            <p:ph type="title"/>
          </p:nvPr>
        </p:nvSpPr>
        <p:spPr>
          <a:xfrm>
            <a:off x="443035" y="255970"/>
            <a:ext cx="8954420" cy="1195754"/>
          </a:xfrm>
        </p:spPr>
        <p:txBody>
          <a:bodyPr/>
          <a:lstStyle/>
          <a:p>
            <a:r>
              <a:rPr lang="tr-TR" sz="3200" b="1" dirty="0">
                <a:latin typeface="Arial" charset="-94"/>
                <a:ea typeface="Arial" charset="-94"/>
                <a:cs typeface="Arial" charset="-94"/>
              </a:rPr>
              <a:t>İşletme Aşamalarında Yaptığımız Yükümlülükler</a:t>
            </a:r>
          </a:p>
        </p:txBody>
      </p:sp>
    </p:spTree>
    <p:extLst>
      <p:ext uri="{BB962C8B-B14F-4D97-AF65-F5344CB8AC3E}">
        <p14:creationId xmlns:p14="http://schemas.microsoft.com/office/powerpoint/2010/main" val="5833186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80434" y="242403"/>
            <a:ext cx="8719884" cy="757779"/>
          </a:xfrm>
        </p:spPr>
        <p:txBody>
          <a:bodyPr/>
          <a:lstStyle/>
          <a:p>
            <a:r>
              <a:rPr lang="tr-TR" sz="3200" b="1" dirty="0">
                <a:latin typeface="Arial" charset="-94"/>
                <a:ea typeface="Arial" charset="-94"/>
                <a:cs typeface="Arial" charset="-94"/>
              </a:rPr>
              <a:t>Prosesten Kaynaklanan Atıkların Yönetimi</a:t>
            </a:r>
          </a:p>
        </p:txBody>
      </p:sp>
      <p:sp>
        <p:nvSpPr>
          <p:cNvPr id="6" name="İçerik Yer Tutucusu 5">
            <a:extLst>
              <a:ext uri="{FF2B5EF4-FFF2-40B4-BE49-F238E27FC236}">
                <a16:creationId xmlns="" xmlns:a16="http://schemas.microsoft.com/office/drawing/2014/main" id="{B723AECE-E73C-4082-A7E7-68635299C5B3}"/>
              </a:ext>
            </a:extLst>
          </p:cNvPr>
          <p:cNvSpPr>
            <a:spLocks noGrp="1"/>
          </p:cNvSpPr>
          <p:nvPr>
            <p:ph idx="1"/>
          </p:nvPr>
        </p:nvSpPr>
        <p:spPr>
          <a:xfrm>
            <a:off x="4389119" y="1388829"/>
            <a:ext cx="5150841" cy="5387926"/>
          </a:xfrm>
        </p:spPr>
        <p:txBody>
          <a:bodyPr>
            <a:normAutofit/>
          </a:bodyPr>
          <a:lstStyle/>
          <a:p>
            <a:pPr marL="0" indent="0">
              <a:buNone/>
            </a:pPr>
            <a:r>
              <a:rPr lang="tr-TR" altLang="tr-TR" sz="1700" b="1" i="1" u="sng" dirty="0">
                <a:latin typeface="Arial" charset="-94"/>
                <a:ea typeface="Arial" charset="-94"/>
                <a:cs typeface="Arial" charset="-94"/>
              </a:rPr>
              <a:t>Atık Kül: </a:t>
            </a:r>
            <a:r>
              <a:rPr lang="tr-TR" altLang="tr-TR" sz="1700" dirty="0">
                <a:latin typeface="Arial" charset="-94"/>
                <a:ea typeface="Arial" charset="-94"/>
                <a:cs typeface="Arial" charset="-94"/>
              </a:rPr>
              <a:t>Atık Kül analizi, Atık Yönetimi Yönetmeliği Ek 3B ve Düzenli Depolama </a:t>
            </a:r>
            <a:r>
              <a:rPr lang="tr-TR" altLang="tr-TR" sz="1700" dirty="0" smtClean="0">
                <a:latin typeface="Arial" charset="-94"/>
                <a:ea typeface="Arial" charset="-94"/>
                <a:cs typeface="Arial" charset="-94"/>
              </a:rPr>
              <a:t>Ek-2 </a:t>
            </a:r>
            <a:r>
              <a:rPr lang="tr-TR" altLang="tr-TR" sz="1700" dirty="0">
                <a:latin typeface="Arial" charset="-94"/>
                <a:ea typeface="Arial" charset="-94"/>
                <a:cs typeface="Arial" charset="-94"/>
              </a:rPr>
              <a:t>‘ye göre yaptırıldıktan sonra bertarafına karar verilmektedir.</a:t>
            </a:r>
          </a:p>
          <a:p>
            <a:pPr marL="0" indent="0">
              <a:buNone/>
            </a:pPr>
            <a:r>
              <a:rPr lang="tr-TR" sz="1700" b="1" i="1" u="sng" dirty="0" smtClean="0">
                <a:latin typeface="Arial" charset="-94"/>
                <a:ea typeface="Arial" charset="-94"/>
                <a:cs typeface="Arial" charset="-94"/>
              </a:rPr>
              <a:t/>
            </a:r>
            <a:br>
              <a:rPr lang="tr-TR" sz="1700" b="1" i="1" u="sng" dirty="0" smtClean="0">
                <a:latin typeface="Arial" charset="-94"/>
                <a:ea typeface="Arial" charset="-94"/>
                <a:cs typeface="Arial" charset="-94"/>
              </a:rPr>
            </a:br>
            <a:r>
              <a:rPr lang="tr-TR" sz="1700" b="1" i="1" u="sng" dirty="0" smtClean="0">
                <a:latin typeface="Arial" charset="-94"/>
                <a:ea typeface="Arial" charset="-94"/>
                <a:cs typeface="Arial" charset="-94"/>
              </a:rPr>
              <a:t>Emisyon</a:t>
            </a:r>
            <a:r>
              <a:rPr lang="tr-TR" sz="1700" b="1" i="1" u="sng" dirty="0">
                <a:latin typeface="Arial" charset="-94"/>
                <a:ea typeface="Arial" charset="-94"/>
                <a:cs typeface="Arial" charset="-94"/>
              </a:rPr>
              <a:t>: </a:t>
            </a:r>
            <a:r>
              <a:rPr lang="tr-TR" sz="1700" dirty="0">
                <a:latin typeface="Arial" charset="-94"/>
                <a:ea typeface="Arial" charset="-94"/>
                <a:cs typeface="Arial" charset="-94"/>
              </a:rPr>
              <a:t>“JET PULSE Filtre” filtresinden çıkan gazlar baca fanı yardımıyla bacaya çekilip dışarı atılmaktadır. Tesiste bulunan baca fanı, sistemdeki gazın güvenli olarak atılmasını garanti etmektedir.</a:t>
            </a:r>
            <a:r>
              <a:rPr lang="tr-TR" altLang="tr-TR" sz="1700" dirty="0">
                <a:latin typeface="Arial" charset="-94"/>
                <a:ea typeface="Arial" charset="-94"/>
                <a:cs typeface="Arial" charset="-94"/>
              </a:rPr>
              <a:t> </a:t>
            </a:r>
            <a:endParaRPr lang="tr-TR" altLang="tr-TR" sz="1700" dirty="0" smtClean="0">
              <a:latin typeface="Arial" charset="-94"/>
              <a:ea typeface="Arial" charset="-94"/>
              <a:cs typeface="Arial" charset="-94"/>
            </a:endParaRPr>
          </a:p>
          <a:p>
            <a:pPr marL="0" indent="0">
              <a:buNone/>
            </a:pPr>
            <a:r>
              <a:rPr lang="tr-TR" altLang="tr-TR" sz="1700" dirty="0" smtClean="0">
                <a:latin typeface="Arial" charset="-94"/>
                <a:ea typeface="Arial" charset="-94"/>
                <a:cs typeface="Arial" charset="-94"/>
              </a:rPr>
              <a:t>Tesiste </a:t>
            </a:r>
            <a:r>
              <a:rPr lang="tr-TR" altLang="tr-TR" sz="1700" dirty="0">
                <a:latin typeface="Arial" charset="-94"/>
                <a:ea typeface="Arial" charset="-94"/>
                <a:cs typeface="Arial" charset="-94"/>
              </a:rPr>
              <a:t>oluşacak emisyonun takip edilebilmesi amacıyla bacalarda Sürekli Ölçüm Cihazları bulunmaktadır.</a:t>
            </a:r>
          </a:p>
          <a:p>
            <a:pPr marL="0" indent="0">
              <a:buNone/>
            </a:pPr>
            <a:r>
              <a:rPr lang="tr-TR" sz="1700" b="1" i="1" u="sng" dirty="0" smtClean="0">
                <a:latin typeface="Arial" charset="-94"/>
                <a:ea typeface="Arial" charset="-94"/>
                <a:cs typeface="Arial" charset="-94"/>
              </a:rPr>
              <a:t/>
            </a:r>
            <a:br>
              <a:rPr lang="tr-TR" sz="1700" b="1" i="1" u="sng" dirty="0" smtClean="0">
                <a:latin typeface="Arial" charset="-94"/>
                <a:ea typeface="Arial" charset="-94"/>
                <a:cs typeface="Arial" charset="-94"/>
              </a:rPr>
            </a:br>
            <a:r>
              <a:rPr lang="tr-TR" sz="1700" b="1" i="1" u="sng" dirty="0" smtClean="0">
                <a:latin typeface="Arial" charset="-94"/>
                <a:ea typeface="Arial" charset="-94"/>
                <a:cs typeface="Arial" charset="-94"/>
              </a:rPr>
              <a:t>Tehlikeli </a:t>
            </a:r>
            <a:r>
              <a:rPr lang="tr-TR" sz="1700" b="1" i="1" u="sng" dirty="0">
                <a:latin typeface="Arial" charset="-94"/>
                <a:ea typeface="Arial" charset="-94"/>
                <a:cs typeface="Arial" charset="-94"/>
              </a:rPr>
              <a:t>maddelerle kirlenmiş emiciler, filtre malzemeleri (başka şekilde tanımlanmamış ise yağ filtreleri), temizleme bezleri, koruyucu giysiler </a:t>
            </a:r>
            <a:r>
              <a:rPr lang="tr-TR" sz="1700" b="1" i="1" u="sng" dirty="0" smtClean="0">
                <a:latin typeface="Arial" charset="-94"/>
                <a:ea typeface="Arial" charset="-94"/>
                <a:cs typeface="Arial" charset="-94"/>
              </a:rPr>
              <a:t>: </a:t>
            </a:r>
            <a:r>
              <a:rPr lang="tr-TR" sz="1700" dirty="0" smtClean="0">
                <a:latin typeface="Arial" charset="-94"/>
                <a:ea typeface="Arial" charset="-94"/>
                <a:cs typeface="Arial" charset="-94"/>
              </a:rPr>
              <a:t>Lisanslı </a:t>
            </a:r>
            <a:r>
              <a:rPr lang="tr-TR" sz="1700" dirty="0">
                <a:latin typeface="Arial" charset="-94"/>
                <a:ea typeface="Arial" charset="-94"/>
                <a:cs typeface="Arial" charset="-94"/>
              </a:rPr>
              <a:t>atık bertaraf tesislerine gönderilmektedir.</a:t>
            </a:r>
          </a:p>
        </p:txBody>
      </p:sp>
      <p:pic>
        <p:nvPicPr>
          <p:cNvPr id="7" name="Resim 6">
            <a:extLst>
              <a:ext uri="{FF2B5EF4-FFF2-40B4-BE49-F238E27FC236}">
                <a16:creationId xmlns="" xmlns:a16="http://schemas.microsoft.com/office/drawing/2014/main" id="{9E8251D2-8174-481F-A6CC-F1B0016C15CF}"/>
              </a:ext>
            </a:extLst>
          </p:cNvPr>
          <p:cNvPicPr>
            <a:picLocks noChangeAspect="1"/>
          </p:cNvPicPr>
          <p:nvPr/>
        </p:nvPicPr>
        <p:blipFill>
          <a:blip r:embed="rId2"/>
          <a:stretch>
            <a:fillRect/>
          </a:stretch>
        </p:blipFill>
        <p:spPr>
          <a:xfrm>
            <a:off x="453378" y="1039937"/>
            <a:ext cx="3856029" cy="5398440"/>
          </a:xfrm>
          <a:prstGeom prst="rect">
            <a:avLst/>
          </a:prstGeom>
        </p:spPr>
      </p:pic>
      <p:pic>
        <p:nvPicPr>
          <p:cNvPr id="5" name="Resim 5">
            <a:extLst>
              <a:ext uri="{FF2B5EF4-FFF2-40B4-BE49-F238E27FC236}">
                <a16:creationId xmlns="" xmlns:a16="http://schemas.microsoft.com/office/drawing/2014/main" id="{5ED5BB4F-C77B-4B78-AF8A-8F97987B1944}"/>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4897584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chor="ct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tr-TR" sz="3500" dirty="0" smtClean="0">
                <a:solidFill>
                  <a:schemeClr val="bg1">
                    <a:lumMod val="65000"/>
                  </a:schemeClr>
                </a:solidFill>
              </a:rPr>
              <a:t>Sabrınız için</a:t>
            </a:r>
            <a:r>
              <a:rPr lang="tr-TR" sz="3500" dirty="0" smtClean="0"/>
              <a:t/>
            </a:r>
            <a:br>
              <a:rPr lang="tr-TR" sz="3500" dirty="0" smtClean="0"/>
            </a:br>
            <a:r>
              <a:rPr lang="tr-TR" sz="4400" dirty="0" smtClean="0">
                <a:solidFill>
                  <a:schemeClr val="tx1">
                    <a:lumMod val="65000"/>
                    <a:lumOff val="35000"/>
                  </a:schemeClr>
                </a:solidFill>
              </a:rPr>
              <a:t>TEŞEKKÜRLER</a:t>
            </a:r>
            <a:r>
              <a:rPr lang="is-IS" sz="4400" dirty="0" smtClean="0">
                <a:solidFill>
                  <a:schemeClr val="tx1">
                    <a:lumMod val="65000"/>
                    <a:lumOff val="35000"/>
                  </a:schemeClr>
                </a:solidFill>
              </a:rPr>
              <a:t>…</a:t>
            </a:r>
          </a:p>
          <a:p>
            <a:pPr marL="0" marR="0" lvl="0" indent="0" defTabSz="914400" eaLnBrk="1" fontAlgn="auto" latinLnBrk="0" hangingPunct="1">
              <a:lnSpc>
                <a:spcPct val="100000"/>
              </a:lnSpc>
              <a:spcBef>
                <a:spcPts val="0"/>
              </a:spcBef>
              <a:spcAft>
                <a:spcPts val="0"/>
              </a:spcAft>
              <a:buClrTx/>
              <a:buSzTx/>
              <a:buFontTx/>
              <a:buNone/>
              <a:tabLst/>
              <a:defRPr/>
            </a:pPr>
            <a:r>
              <a:rPr lang="is-IS" sz="4400" dirty="0" smtClean="0">
                <a:solidFill>
                  <a:schemeClr val="tx1">
                    <a:lumMod val="65000"/>
                    <a:lumOff val="35000"/>
                  </a:schemeClr>
                </a:solidFill>
              </a:rPr>
              <a:t/>
            </a:r>
            <a:br>
              <a:rPr lang="is-IS" sz="4400" dirty="0" smtClean="0">
                <a:solidFill>
                  <a:schemeClr val="tx1">
                    <a:lumMod val="65000"/>
                    <a:lumOff val="35000"/>
                  </a:schemeClr>
                </a:solidFill>
              </a:rPr>
            </a:br>
            <a:endParaRPr lang="is-IS" sz="4400" dirty="0">
              <a:solidFill>
                <a:schemeClr val="tx1">
                  <a:lumMod val="65000"/>
                  <a:lumOff val="35000"/>
                </a:schemeClr>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is-IS" sz="2400" dirty="0" smtClean="0">
                <a:solidFill>
                  <a:schemeClr val="bg1">
                    <a:lumMod val="65000"/>
                  </a:schemeClr>
                </a:solidFill>
              </a:rPr>
              <a:t>SGN Çevre Danışmanlık Ltd. Şti.</a:t>
            </a:r>
            <a:endParaRPr lang="tr-TR" sz="2400" dirty="0">
              <a:solidFill>
                <a:schemeClr val="bg1">
                  <a:lumMod val="65000"/>
                </a:schemeClr>
              </a:solidFill>
            </a:endParaRPr>
          </a:p>
        </p:txBody>
      </p:sp>
      <p:pic>
        <p:nvPicPr>
          <p:cNvPr id="4" name="Resim 5">
            <a:extLst>
              <a:ext uri="{FF2B5EF4-FFF2-40B4-BE49-F238E27FC236}">
                <a16:creationId xmlns="" xmlns:a16="http://schemas.microsoft.com/office/drawing/2014/main" id="{5ED5BB4F-C77B-4B78-AF8A-8F97987B1944}"/>
              </a:ext>
            </a:extLst>
          </p:cNvPr>
          <p:cNvPicPr/>
          <p:nvPr/>
        </p:nvPicPr>
        <p:blipFill>
          <a:blip r:embed="rId2" cstate="print">
            <a:extLst>
              <a:ext uri="{28A0092B-C50C-407E-A947-70E740481C1C}">
                <a14:useLocalDpi xmlns:a14="http://schemas.microsoft.com/office/drawing/2010/main" val="0"/>
              </a:ext>
            </a:extLst>
          </a:blip>
          <a:stretch>
            <a:fillRect/>
          </a:stretch>
        </p:blipFill>
        <p:spPr bwMode="auto">
          <a:xfrm>
            <a:off x="10248812" y="6232449"/>
            <a:ext cx="1705277" cy="339907"/>
          </a:xfrm>
          <a:prstGeom prst="rect">
            <a:avLst/>
          </a:prstGeom>
          <a:noFill/>
          <a:ln w="25400">
            <a:noFill/>
          </a:ln>
        </p:spPr>
      </p:pic>
    </p:spTree>
    <p:extLst>
      <p:ext uri="{BB962C8B-B14F-4D97-AF65-F5344CB8AC3E}">
        <p14:creationId xmlns:p14="http://schemas.microsoft.com/office/powerpoint/2010/main" val="1327470442"/>
      </p:ext>
    </p:extLst>
  </p:cSld>
  <p:clrMapOvr>
    <a:masterClrMapping/>
  </p:clrMapOvr>
  <p:timing>
    <p:tnLst>
      <p:par>
        <p:cTn id="1" dur="indefinite" restart="never" nodeType="tmRoot"/>
      </p:par>
    </p:tnLst>
  </p:timing>
</p:sld>
</file>

<file path=ppt/theme/theme1.xml><?xml version="1.0" encoding="utf-8"?>
<a:theme xmlns:a="http://schemas.openxmlformats.org/drawingml/2006/main" name="Yüzeyler">
  <a:themeElements>
    <a:clrScheme name="Yüzeyler">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Yüzeyler">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Yüzeyler">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eması">
  <a:themeElements>
    <a:clrScheme name="Ofis">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is">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2632</TotalTime>
  <Words>1292</Words>
  <Application>Microsoft Macintosh PowerPoint</Application>
  <PresentationFormat>Geniş Ekran</PresentationFormat>
  <Paragraphs>179</Paragraphs>
  <Slides>31</Slides>
  <Notes>3</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31</vt:i4>
      </vt:variant>
    </vt:vector>
  </HeadingPairs>
  <TitlesOfParts>
    <vt:vector size="37" baseType="lpstr">
      <vt:lpstr>Arial</vt:lpstr>
      <vt:lpstr>Calibri</vt:lpstr>
      <vt:lpstr>Trebuchet MS</vt:lpstr>
      <vt:lpstr>Wingdings</vt:lpstr>
      <vt:lpstr>Wingdings 3</vt:lpstr>
      <vt:lpstr>Yüzeyler</vt:lpstr>
      <vt:lpstr>ARITMA ÇAMURU  YÖNETİM SİSTEMLERİ  ve  ÖRNEK TESİS SUNUMU</vt:lpstr>
      <vt:lpstr>PowerPoint Sunusu</vt:lpstr>
      <vt:lpstr>ARITMA ÇAMURU NEDİR? </vt:lpstr>
      <vt:lpstr>PowerPoint Sunusu</vt:lpstr>
      <vt:lpstr>ARITMA ÇAMURU</vt:lpstr>
      <vt:lpstr>ARITMA ÇAMURU</vt:lpstr>
      <vt:lpstr>ARITMA ÇAMURU</vt:lpstr>
      <vt:lpstr>ARITMA ÇAMURU</vt:lpstr>
      <vt:lpstr>ARITMA ÇAMURLARININ  UZAKLAŞTIRMA YÖNTEMLERİ </vt:lpstr>
      <vt:lpstr>ARITMA ÇAMURLARININ  UZAKLAŞTIRMA YÖNTEMLERİ </vt:lpstr>
      <vt:lpstr>DÜZENLİ DEPOLAMA  Düzenli depolama, katı atıkların ve arıtma çamurlarının halk sağlığı ve güvenliğine zarar vermeyecek şekilde depolanması ve üzerlerinin örtülmesi işlemidir.  </vt:lpstr>
      <vt:lpstr>ÇAMUR LAGÜNLERİ  Çamurların çürütülmesi, yoğunlaştırılması, kurutulması, depolanması ve nihai bertarafında kullanılan sistemlerdir.  </vt:lpstr>
      <vt:lpstr>ARAZİ İYİLEŞTİRME (reklamasyon)</vt:lpstr>
      <vt:lpstr>ARAZİDE BERTARAF  Arıtma çamurlarının tarımda toprak şartlandırıcı olarak değerlendirilmesidir.  </vt:lpstr>
      <vt:lpstr>KİMYASAL SABİTLEME (stabilizasyon/solidifikasyon)   Deponi sahasında hacim azalması sağlanması, atığın ihtiva ettiği kirleticilerin yağmur suyu ile teması halinde yıkanarak sızıntı sularına geçişinin önlenmesi amacıyla uygulanan yöntemdir. </vt:lpstr>
      <vt:lpstr>KOMPOSTLAŞTIRMA  Kompostlaştırma, atığın biyolojik olarak parçalanabilen kısmının geri kazanılması ve yeniden değerlendirilmesi olarak görülebilir.</vt:lpstr>
      <vt:lpstr>DAĞITIM PAZARLAMA  Arıtma tesisinin kapasitesine bağlı olarak, oluşan çamurun % 11 ile % 19 kadarı dağıtım ve pazarlama amacıyla kullanılmaktadır.</vt:lpstr>
      <vt:lpstr>YAKMA</vt:lpstr>
      <vt:lpstr>YAKMAYI NEDEN TERCİH ETTİK?</vt:lpstr>
      <vt:lpstr>ÇALIŞMALARIMIZ</vt:lpstr>
      <vt:lpstr>PROCESS</vt:lpstr>
      <vt:lpstr>TÜRKİYE’ DE İLK LİSANSLI ARITMA ÇAMURU BERTARAF TESİSİ </vt:lpstr>
      <vt:lpstr>İLK İZİN LİSANSLI FİRMAMIZ  ve EMİSYONLAR</vt:lpstr>
      <vt:lpstr>ÇALIŞMALARIMIZ</vt:lpstr>
      <vt:lpstr>DEVAM EDEN PROJELERİMİZ</vt:lpstr>
      <vt:lpstr>PROJE ÖN ÇALIŞMA AŞAMALARIMIZ</vt:lpstr>
      <vt:lpstr>İZİN LİSANS AŞAMALARIMIZ</vt:lpstr>
      <vt:lpstr>İşletme Aşamalarında Yaptığımız Yükümlülükler</vt:lpstr>
      <vt:lpstr>İşletme Aşamalarında Yaptığımız Yükümlülükler</vt:lpstr>
      <vt:lpstr>Prosesten Kaynaklanan Atıkların Yönetimi</vt:lpstr>
      <vt:lpstr>PowerPoint Sunusu</vt:lpstr>
    </vt:vector>
  </TitlesOfParts>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EBRU KALKAN</dc:creator>
  <cp:lastModifiedBy>Sudan kurtoğlu</cp:lastModifiedBy>
  <cp:revision>108</cp:revision>
  <dcterms:created xsi:type="dcterms:W3CDTF">2017-10-04T13:11:58Z</dcterms:created>
  <dcterms:modified xsi:type="dcterms:W3CDTF">2017-10-19T09:21:09Z</dcterms:modified>
</cp:coreProperties>
</file>