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83" r:id="rId3"/>
    <p:sldId id="284" r:id="rId4"/>
    <p:sldId id="285" r:id="rId5"/>
    <p:sldId id="286" r:id="rId6"/>
    <p:sldId id="287" r:id="rId7"/>
    <p:sldId id="288" r:id="rId8"/>
    <p:sldId id="289" r:id="rId9"/>
    <p:sldId id="257" r:id="rId10"/>
    <p:sldId id="290" r:id="rId11"/>
    <p:sldId id="266" r:id="rId12"/>
    <p:sldId id="265" r:id="rId13"/>
    <p:sldId id="291" r:id="rId14"/>
    <p:sldId id="270" r:id="rId15"/>
    <p:sldId id="271" r:id="rId16"/>
    <p:sldId id="292" r:id="rId17"/>
    <p:sldId id="281" r:id="rId18"/>
    <p:sldId id="293" r:id="rId19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Açık Stil 1 - Vurgu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1114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yagmur\Desktop\Yeni%20Microsoft%20Office%20Excel%20&#199;al&#305;&#351;ma%20Sayfas&#305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r-TR"/>
  <c:style val="26"/>
  <c:chart>
    <c:view3D>
      <c:rotX val="75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showVal val="1"/>
            <c:showLeaderLines val="1"/>
          </c:dLbls>
          <c:cat>
            <c:strRef>
              <c:f>Sayfa1!$G$9:$G$12</c:f>
              <c:strCache>
                <c:ptCount val="4"/>
                <c:pt idx="0">
                  <c:v>Depolama</c:v>
                </c:pt>
                <c:pt idx="1">
                  <c:v>Geri Dönüşüm</c:v>
                </c:pt>
                <c:pt idx="2">
                  <c:v>Kompost ve Çürütmr</c:v>
                </c:pt>
                <c:pt idx="3">
                  <c:v>Yakma</c:v>
                </c:pt>
              </c:strCache>
            </c:strRef>
          </c:cat>
          <c:val>
            <c:numRef>
              <c:f>Sayfa1!$H$9:$H$12</c:f>
              <c:numCache>
                <c:formatCode>0.00%</c:formatCode>
                <c:ptCount val="4"/>
                <c:pt idx="0">
                  <c:v>0.86070000000000024</c:v>
                </c:pt>
                <c:pt idx="1">
                  <c:v>7.4000000000000024E-2</c:v>
                </c:pt>
                <c:pt idx="2">
                  <c:v>5.6000000000000015E-2</c:v>
                </c:pt>
                <c:pt idx="3">
                  <c:v>3.0000000000000018E-3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48C0F5-19DC-430F-AC13-4BB2882975D4}" type="datetimeFigureOut">
              <a:rPr lang="tr-TR" smtClean="0"/>
              <a:pPr/>
              <a:t>19.10.2017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D7BD07-BFCB-40B7-9763-99C6436182BC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D1739-4899-4CB5-96FD-9F63621BF4C3}" type="datetime1">
              <a:rPr lang="tr-TR" smtClean="0"/>
              <a:pPr/>
              <a:t>19.10.2017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13175-0DDA-41F9-954F-6F769ACB8413}" type="datetime1">
              <a:rPr lang="tr-TR" smtClean="0"/>
              <a:pPr/>
              <a:t>19.10.2017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E03EC-F612-4A0D-A77E-E29D04188F1C}" type="datetime1">
              <a:rPr lang="tr-TR" smtClean="0"/>
              <a:pPr/>
              <a:t>19.10.2017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4F383-FAE6-43D9-91FC-5AF116FD2D8A}" type="datetime1">
              <a:rPr lang="tr-TR" smtClean="0"/>
              <a:pPr/>
              <a:t>19.10.2017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D361C-FE7E-4CF4-91D0-421986D6788A}" type="datetime1">
              <a:rPr lang="tr-TR" smtClean="0"/>
              <a:pPr/>
              <a:t>19.10.2017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39D12-75B4-4B51-AEB3-A640BAC7118F}" type="datetime1">
              <a:rPr lang="tr-TR" smtClean="0"/>
              <a:pPr/>
              <a:t>19.10.2017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27503-7C63-4864-B2F2-AE955A27F2E4}" type="datetime1">
              <a:rPr lang="tr-TR" smtClean="0"/>
              <a:pPr/>
              <a:t>19.10.2017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4058-87E8-45A2-90E2-1588E4CEC23A}" type="datetime1">
              <a:rPr lang="tr-TR" smtClean="0"/>
              <a:pPr/>
              <a:t>19.10.2017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12FE2-7B6C-4D05-83A9-02629DE3012E}" type="datetime1">
              <a:rPr lang="tr-TR" smtClean="0"/>
              <a:pPr/>
              <a:t>19.10.2017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EE04F-8F6C-4238-B22F-AB0DF438EF3D}" type="datetime1">
              <a:rPr lang="tr-TR" smtClean="0"/>
              <a:pPr/>
              <a:t>19.10.2017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2E81C-89CE-45C7-8857-1AFC2B67BE4F}" type="datetime1">
              <a:rPr lang="tr-TR" smtClean="0"/>
              <a:pPr/>
              <a:t>19.10.2017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EC9AAF-E96D-47D3-9A78-92E649349476}" type="datetime1">
              <a:rPr lang="tr-TR" smtClean="0"/>
              <a:pPr/>
              <a:t>19.10.2017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tr-TR" smtClean="0"/>
              <a:t>www.pagev.org</a:t>
            </a: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3.jpeg"/><Relationship Id="rId3" Type="http://schemas.openxmlformats.org/officeDocument/2006/relationships/image" Target="../media/image13.png"/><Relationship Id="rId7" Type="http://schemas.openxmlformats.org/officeDocument/2006/relationships/image" Target="../media/image17.jpeg"/><Relationship Id="rId12" Type="http://schemas.openxmlformats.org/officeDocument/2006/relationships/image" Target="../media/image22.jpeg"/><Relationship Id="rId2" Type="http://schemas.openxmlformats.org/officeDocument/2006/relationships/hyperlink" Target="https://www.youtube.com/watch?v=UqDqCYaDWrI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jpe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5305" y="785794"/>
            <a:ext cx="9149305" cy="5188520"/>
          </a:xfrm>
          <a:prstGeom prst="rect">
            <a:avLst/>
          </a:prstGeom>
        </p:spPr>
      </p:pic>
      <p:sp>
        <p:nvSpPr>
          <p:cNvPr id="2" name="1 Başlık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AB’de Atık Yönetimi Stratejileri,</a:t>
            </a:r>
            <a:endParaRPr lang="tr-TR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tr-TR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Yağmur CENGİZ</a:t>
            </a:r>
            <a:br>
              <a:rPr lang="tr-TR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tr-TR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PAGÇEV</a:t>
            </a:r>
            <a:endParaRPr lang="tr-TR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2 Alt Başlık"/>
          <p:cNvSpPr txBox="1">
            <a:spLocks/>
          </p:cNvSpPr>
          <p:nvPr/>
        </p:nvSpPr>
        <p:spPr>
          <a:xfrm>
            <a:off x="1714480" y="214290"/>
            <a:ext cx="6400800" cy="57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tr-T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TÜRKTAY</a:t>
            </a:r>
            <a:r>
              <a:rPr kumimoji="0" lang="tr-TR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tr-T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Türkiye’de Tüm Yönleriyle Atık Yönetimi Paneli</a:t>
            </a:r>
            <a:endParaRPr kumimoji="0" lang="tr-TR" sz="2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2 Alt Başlık"/>
          <p:cNvSpPr txBox="1">
            <a:spLocks/>
          </p:cNvSpPr>
          <p:nvPr/>
        </p:nvSpPr>
        <p:spPr>
          <a:xfrm>
            <a:off x="1785918" y="6072206"/>
            <a:ext cx="6400800" cy="57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tr-TR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19.10.2017 / Ankara</a:t>
            </a:r>
            <a:endParaRPr kumimoji="0" lang="tr-TR" sz="2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13175-0DDA-41F9-954F-6F769ACB8413}" type="datetime1">
              <a:rPr lang="tr-TR" smtClean="0"/>
              <a:pPr/>
              <a:t>19.10.2017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cxnSp>
        <p:nvCxnSpPr>
          <p:cNvPr id="7" name="6 Düz Bağlayıcı"/>
          <p:cNvCxnSpPr/>
          <p:nvPr/>
        </p:nvCxnSpPr>
        <p:spPr>
          <a:xfrm>
            <a:off x="0" y="357166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8" name="7 Düz Bağlayıcı"/>
          <p:cNvCxnSpPr/>
          <p:nvPr/>
        </p:nvCxnSpPr>
        <p:spPr>
          <a:xfrm>
            <a:off x="0" y="6215082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9" name="Picture 2" descr="C:\Users\yagmur\Desktop\PAGEV KURUMSAL\PAGEV LOGO\pagcev yanda-01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6318000"/>
            <a:ext cx="1008177" cy="540000"/>
          </a:xfrm>
          <a:prstGeom prst="rect">
            <a:avLst/>
          </a:prstGeom>
          <a:noFill/>
        </p:spPr>
      </p:pic>
      <p:sp>
        <p:nvSpPr>
          <p:cNvPr id="10" name="9 Dikdörtgen"/>
          <p:cNvSpPr/>
          <p:nvPr/>
        </p:nvSpPr>
        <p:spPr>
          <a:xfrm>
            <a:off x="357158" y="500042"/>
            <a:ext cx="8358246" cy="50006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200" b="1" dirty="0" smtClean="0">
                <a:solidFill>
                  <a:schemeClr val="bg1"/>
                </a:solidFill>
              </a:rPr>
              <a:t>Belediye Atıkları Yönetimi</a:t>
            </a:r>
            <a:endParaRPr lang="tr-TR" sz="2200" b="1" dirty="0">
              <a:solidFill>
                <a:schemeClr val="bg1"/>
              </a:solidFill>
            </a:endParaRPr>
          </a:p>
        </p:txBody>
      </p:sp>
      <p:sp>
        <p:nvSpPr>
          <p:cNvPr id="11" name="10 İçerik Yer Tutucusu"/>
          <p:cNvSpPr>
            <a:spLocks noGrp="1"/>
          </p:cNvSpPr>
          <p:nvPr>
            <p:ph idx="1"/>
          </p:nvPr>
        </p:nvSpPr>
        <p:spPr>
          <a:xfrm>
            <a:off x="928662" y="1000108"/>
            <a:ext cx="8215338" cy="13398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400" dirty="0" smtClean="0"/>
              <a:t>EU 28 + İsviçre, Norveç ve İzlanda, 2014  </a:t>
            </a:r>
          </a:p>
          <a:p>
            <a:pPr marL="0" indent="0">
              <a:buNone/>
            </a:pPr>
            <a:r>
              <a:rPr lang="tr-TR" sz="2400" dirty="0" smtClean="0"/>
              <a:t>Yıllık bertaraf edilen atık miktarı: </a:t>
            </a:r>
            <a:r>
              <a:rPr lang="tr-TR" altLang="tr-TR" sz="2400" b="1" dirty="0" smtClean="0">
                <a:solidFill>
                  <a:srgbClr val="404040"/>
                </a:solidFill>
                <a:cs typeface="Times New Roman" panose="02020603050405020304" pitchFamily="18" charset="0"/>
              </a:rPr>
              <a:t>241 milyon ton</a:t>
            </a:r>
            <a:endParaRPr lang="tr-TR" altLang="tr-TR" sz="1600" dirty="0">
              <a:solidFill>
                <a:srgbClr val="404040"/>
              </a:solidFill>
              <a:cs typeface="Times New Roman" panose="02020603050405020304" pitchFamily="18" charset="0"/>
            </a:endParaRPr>
          </a:p>
        </p:txBody>
      </p:sp>
      <p:pic>
        <p:nvPicPr>
          <p:cNvPr id="25602" name="Picture 2" descr="C:\Users\yagmur\Desktop\ab 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2071678"/>
            <a:ext cx="8749589" cy="36925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158" y="1285860"/>
            <a:ext cx="8229600" cy="768337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tr-TR" dirty="0" smtClean="0"/>
              <a:t>Türkiye</a:t>
            </a:r>
          </a:p>
          <a:p>
            <a:pPr>
              <a:buNone/>
            </a:pPr>
            <a:r>
              <a:rPr lang="tr-TR" dirty="0" smtClean="0"/>
              <a:t>Yıllık bertaraf edilen atık miktarı yaklaşım 30 milyon ton</a:t>
            </a:r>
            <a:endParaRPr lang="tr-TR" dirty="0"/>
          </a:p>
        </p:txBody>
      </p:sp>
      <p:cxnSp>
        <p:nvCxnSpPr>
          <p:cNvPr id="5" name="4 Düz Bağlayıcı"/>
          <p:cNvCxnSpPr/>
          <p:nvPr/>
        </p:nvCxnSpPr>
        <p:spPr>
          <a:xfrm>
            <a:off x="0" y="357166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7" name="6 Düz Bağlayıcı"/>
          <p:cNvCxnSpPr/>
          <p:nvPr/>
        </p:nvCxnSpPr>
        <p:spPr>
          <a:xfrm>
            <a:off x="0" y="6215082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23554" name="Picture 2" descr="C:\Users\yagmur\Desktop\PAGEV KURUMSAL\PAGEV LOGO\pagcev yanda-01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6318000"/>
            <a:ext cx="1008177" cy="540000"/>
          </a:xfrm>
          <a:prstGeom prst="rect">
            <a:avLst/>
          </a:prstGeom>
          <a:noFill/>
        </p:spPr>
      </p:pic>
      <p:sp>
        <p:nvSpPr>
          <p:cNvPr id="13" name="1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70B7D-B74D-4A96-B9B0-585B0D0D1BF6}" type="datetime1">
              <a:rPr lang="tr-TR" smtClean="0"/>
              <a:pPr/>
              <a:t>19.10.2017</a:t>
            </a:fld>
            <a:endParaRPr lang="tr-TR" dirty="0"/>
          </a:p>
        </p:txBody>
      </p:sp>
      <p:sp>
        <p:nvSpPr>
          <p:cNvPr id="14" name="1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graphicFrame>
        <p:nvGraphicFramePr>
          <p:cNvPr id="10" name="3 Grafik"/>
          <p:cNvGraphicFramePr/>
          <p:nvPr/>
        </p:nvGraphicFramePr>
        <p:xfrm>
          <a:off x="1500166" y="2143116"/>
          <a:ext cx="6000792" cy="3571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10 Dikdörtgen"/>
          <p:cNvSpPr/>
          <p:nvPr/>
        </p:nvSpPr>
        <p:spPr>
          <a:xfrm>
            <a:off x="357158" y="500042"/>
            <a:ext cx="8358246" cy="50006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200" b="1" dirty="0" smtClean="0">
                <a:solidFill>
                  <a:schemeClr val="bg1"/>
                </a:solidFill>
              </a:rPr>
              <a:t>Belediye Atıkları Yönetimi</a:t>
            </a:r>
            <a:endParaRPr lang="tr-TR" sz="2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28596" y="1357298"/>
            <a:ext cx="7429552" cy="452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r-TR" sz="1800" b="1" dirty="0" smtClean="0"/>
              <a:t>1972: Atık İmha Kanunu (</a:t>
            </a:r>
            <a:r>
              <a:rPr lang="tr-TR" sz="1800" b="1" dirty="0" err="1" smtClean="0"/>
              <a:t>AbfG</a:t>
            </a:r>
            <a:r>
              <a:rPr lang="tr-TR" sz="1800" b="1" dirty="0" smtClean="0"/>
              <a:t>) yayınlandı</a:t>
            </a:r>
          </a:p>
          <a:p>
            <a:r>
              <a:rPr lang="tr-TR" sz="1800" dirty="0" smtClean="0"/>
              <a:t>1970'lerin başında: Belediye atıklarının sadece % 37’sini karşılayacak 137 düzenli depolama alanları ve 30 yakma tesisi (yaklaşık 50.000 kontrolsüz çöp döküm sahası)</a:t>
            </a:r>
          </a:p>
          <a:p>
            <a:r>
              <a:rPr lang="tr-TR" sz="1800" dirty="0" smtClean="0"/>
              <a:t>1972: </a:t>
            </a:r>
            <a:r>
              <a:rPr lang="tr-TR" sz="1800" dirty="0" err="1" smtClean="0"/>
              <a:t>AbfG</a:t>
            </a:r>
            <a:r>
              <a:rPr lang="tr-TR" sz="1800" dirty="0" smtClean="0"/>
              <a:t>. Öncelikle belediye hijyenini geliştirmeye yönelik düzenli tedbirler üzerinde </a:t>
            </a:r>
            <a:r>
              <a:rPr lang="tr-TR" sz="1800" dirty="0" err="1" smtClean="0"/>
              <a:t>yoğunlaşıldı</a:t>
            </a:r>
            <a:r>
              <a:rPr lang="tr-TR" sz="1800" dirty="0" smtClean="0"/>
              <a:t>.</a:t>
            </a:r>
          </a:p>
          <a:p>
            <a:pPr>
              <a:buNone/>
            </a:pPr>
            <a:r>
              <a:rPr lang="tr-TR" sz="1800" b="1" dirty="0" smtClean="0"/>
              <a:t>1996: </a:t>
            </a:r>
            <a:r>
              <a:rPr lang="tr-TR" sz="1800" b="1" dirty="0" smtClean="0"/>
              <a:t>Geri Dönüşüm </a:t>
            </a:r>
            <a:r>
              <a:rPr lang="tr-TR" sz="1800" b="1" dirty="0" smtClean="0"/>
              <a:t>ve Atık Yönetimi Yasası (</a:t>
            </a:r>
            <a:r>
              <a:rPr lang="tr-TR" sz="1800" b="1" dirty="0" err="1" smtClean="0"/>
              <a:t>KrW</a:t>
            </a:r>
            <a:r>
              <a:rPr lang="tr-TR" sz="1800" b="1" dirty="0" smtClean="0"/>
              <a:t>- / </a:t>
            </a:r>
            <a:r>
              <a:rPr lang="tr-TR" sz="1800" b="1" dirty="0" err="1" smtClean="0"/>
              <a:t>AbfG</a:t>
            </a:r>
            <a:r>
              <a:rPr lang="tr-TR" sz="1800" b="1" dirty="0" smtClean="0"/>
              <a:t>)</a:t>
            </a:r>
          </a:p>
          <a:p>
            <a:r>
              <a:rPr lang="tr-TR" sz="1800" dirty="0" smtClean="0"/>
              <a:t>Atık </a:t>
            </a:r>
            <a:r>
              <a:rPr lang="tr-TR" sz="1800" dirty="0" err="1" smtClean="0"/>
              <a:t>bertarafından</a:t>
            </a:r>
            <a:r>
              <a:rPr lang="tr-TR" sz="1800" dirty="0" smtClean="0"/>
              <a:t> uzaklaşıp, atık yönetimi mevzuatına </a:t>
            </a:r>
            <a:r>
              <a:rPr lang="tr-TR" sz="1800" dirty="0" err="1" smtClean="0"/>
              <a:t>yoğunlaşıldı</a:t>
            </a:r>
            <a:r>
              <a:rPr lang="tr-TR" sz="1800" dirty="0" smtClean="0"/>
              <a:t>.</a:t>
            </a:r>
          </a:p>
          <a:p>
            <a:r>
              <a:rPr lang="tr-TR" sz="1800" dirty="0" smtClean="0"/>
              <a:t>Doğal kaynaklardan tasarruf etme aracı olarak Döngüsel Ekonomiye vurgu yapıldı.</a:t>
            </a:r>
          </a:p>
          <a:p>
            <a:r>
              <a:rPr lang="tr-TR" sz="1800" dirty="0" smtClean="0"/>
              <a:t>3 kademeli Atık Hiyerarşisi içeriyordu: Önleme – </a:t>
            </a:r>
            <a:r>
              <a:rPr lang="tr-TR" sz="1800" dirty="0" err="1" smtClean="0"/>
              <a:t>Geridönüşüm</a:t>
            </a:r>
            <a:r>
              <a:rPr lang="tr-TR" sz="1800" dirty="0" smtClean="0"/>
              <a:t> - Bertaraf</a:t>
            </a:r>
          </a:p>
          <a:p>
            <a:pPr>
              <a:buNone/>
            </a:pPr>
            <a:r>
              <a:rPr lang="tr-TR" sz="1800" b="1" dirty="0" smtClean="0"/>
              <a:t>2012: Kapalı </a:t>
            </a:r>
            <a:r>
              <a:rPr lang="tr-TR" sz="1800" b="1" dirty="0" smtClean="0"/>
              <a:t>Döngü </a:t>
            </a:r>
            <a:r>
              <a:rPr lang="tr-TR" sz="1800" b="1" dirty="0" smtClean="0"/>
              <a:t>Yönetimi Yasası (</a:t>
            </a:r>
            <a:r>
              <a:rPr lang="tr-TR" sz="1800" b="1" dirty="0" err="1" smtClean="0"/>
              <a:t>Kreislaufwirtschaftsgesetz</a:t>
            </a:r>
            <a:r>
              <a:rPr lang="tr-TR" sz="1800" b="1" dirty="0" smtClean="0"/>
              <a:t> - </a:t>
            </a:r>
            <a:r>
              <a:rPr lang="tr-TR" sz="1800" b="1" dirty="0" err="1" smtClean="0"/>
              <a:t>KrWG</a:t>
            </a:r>
            <a:r>
              <a:rPr lang="tr-TR" sz="1800" b="1" dirty="0" smtClean="0"/>
              <a:t>)</a:t>
            </a:r>
          </a:p>
          <a:p>
            <a:r>
              <a:rPr lang="tr-TR" sz="1800" dirty="0" smtClean="0"/>
              <a:t>5 kademeli Atık Hiyerarşi içeriyor: Önleme - Yeniden Kullanım – </a:t>
            </a:r>
            <a:r>
              <a:rPr lang="tr-TR" sz="1800" dirty="0" err="1" smtClean="0"/>
              <a:t>Geridönüşüm</a:t>
            </a:r>
            <a:r>
              <a:rPr lang="tr-TR" sz="1800" dirty="0" smtClean="0"/>
              <a:t> – Geri Kazanım – Bertaraf </a:t>
            </a:r>
            <a:r>
              <a:rPr lang="tr-TR" sz="1800" dirty="0" smtClean="0">
                <a:solidFill>
                  <a:srgbClr val="FF0000"/>
                </a:solidFill>
              </a:rPr>
              <a:t>(Geri Dönüşüm Öncelikli!)</a:t>
            </a:r>
          </a:p>
        </p:txBody>
      </p:sp>
      <p:cxnSp>
        <p:nvCxnSpPr>
          <p:cNvPr id="5" name="4 Düz Bağlayıcı"/>
          <p:cNvCxnSpPr/>
          <p:nvPr/>
        </p:nvCxnSpPr>
        <p:spPr>
          <a:xfrm>
            <a:off x="0" y="357166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7" name="6 Düz Bağlayıcı"/>
          <p:cNvCxnSpPr/>
          <p:nvPr/>
        </p:nvCxnSpPr>
        <p:spPr>
          <a:xfrm>
            <a:off x="0" y="6215082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23554" name="Picture 2" descr="C:\Users\yagmur\Desktop\PAGEV KURUMSAL\PAGEV LOGO\pagcev yanda-01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6318000"/>
            <a:ext cx="1008177" cy="540000"/>
          </a:xfrm>
          <a:prstGeom prst="rect">
            <a:avLst/>
          </a:prstGeom>
          <a:noFill/>
        </p:spPr>
      </p:pic>
      <p:sp>
        <p:nvSpPr>
          <p:cNvPr id="13" name="1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70B7D-B74D-4A96-B9B0-585B0D0D1BF6}" type="datetime1">
              <a:rPr lang="tr-TR" smtClean="0"/>
              <a:pPr/>
              <a:t>19.10.2017</a:t>
            </a:fld>
            <a:endParaRPr lang="tr-TR" dirty="0"/>
          </a:p>
        </p:txBody>
      </p:sp>
      <p:sp>
        <p:nvSpPr>
          <p:cNvPr id="14" name="1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15272" y="1142984"/>
            <a:ext cx="1428728" cy="1225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9 Dikdörtgen"/>
          <p:cNvSpPr/>
          <p:nvPr/>
        </p:nvSpPr>
        <p:spPr>
          <a:xfrm>
            <a:off x="357158" y="500042"/>
            <a:ext cx="8358246" cy="50006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200" b="1" dirty="0" smtClean="0">
                <a:solidFill>
                  <a:schemeClr val="bg1"/>
                </a:solidFill>
              </a:rPr>
              <a:t>Almanya Depolamadan Nasıl Uzaklaştı?*</a:t>
            </a:r>
            <a:endParaRPr lang="tr-TR" sz="2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28596" y="1357298"/>
            <a:ext cx="7715304" cy="452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r-TR" sz="1800" b="1" dirty="0" smtClean="0"/>
              <a:t>1991: Ambalaj Yönetmeliği (</a:t>
            </a:r>
            <a:r>
              <a:rPr lang="tr-TR" sz="1800" b="1" dirty="0" err="1" smtClean="0"/>
              <a:t>VerpackV</a:t>
            </a:r>
            <a:r>
              <a:rPr lang="tr-TR" sz="1800" b="1" dirty="0" smtClean="0"/>
              <a:t>)</a:t>
            </a:r>
          </a:p>
          <a:p>
            <a:r>
              <a:rPr lang="tr-TR" sz="1800" dirty="0" smtClean="0"/>
              <a:t>1980'lerde: (teknik olarak güvenli) depolama alanlarının ve yakma kapasiteleri eksik</a:t>
            </a:r>
          </a:p>
          <a:p>
            <a:r>
              <a:rPr lang="tr-TR" sz="1800" dirty="0" smtClean="0"/>
              <a:t>Kirleten öder prensibine göre üreticilere GÜS yükledi.</a:t>
            </a:r>
          </a:p>
          <a:p>
            <a:r>
              <a:rPr lang="tr-TR" sz="1800" dirty="0" smtClean="0"/>
              <a:t>Depozito yükümlülükleri ile malzeme bazlı Geri Dönüşüm ve Geri Kazanım </a:t>
            </a:r>
            <a:r>
              <a:rPr lang="tr-TR" sz="1800" dirty="0" smtClean="0"/>
              <a:t>hedefleri belirlendi</a:t>
            </a:r>
            <a:endParaRPr lang="tr-TR" sz="1800" dirty="0" smtClean="0"/>
          </a:p>
          <a:p>
            <a:pPr>
              <a:buNone/>
            </a:pPr>
            <a:endParaRPr lang="tr-TR" sz="1800" dirty="0" smtClean="0"/>
          </a:p>
          <a:p>
            <a:pPr>
              <a:buNone/>
            </a:pPr>
            <a:r>
              <a:rPr lang="tr-TR" sz="1800" dirty="0" smtClean="0"/>
              <a:t>Başarılar:</a:t>
            </a:r>
          </a:p>
          <a:p>
            <a:r>
              <a:rPr lang="tr-TR" sz="1800" dirty="0" smtClean="0"/>
              <a:t>Plastik Ambalaj Geri kazanım oranları arttı: 1991’de % 12 iken, 2014’te % 99,5</a:t>
            </a:r>
          </a:p>
          <a:p>
            <a:r>
              <a:rPr lang="tr-TR" sz="1800" dirty="0" smtClean="0"/>
              <a:t>Otomatik Ayırma Sistemleri alanında </a:t>
            </a:r>
            <a:r>
              <a:rPr lang="tr-TR" sz="1800" dirty="0" err="1" smtClean="0"/>
              <a:t>inovatif</a:t>
            </a:r>
            <a:r>
              <a:rPr lang="tr-TR" sz="1800" dirty="0" smtClean="0"/>
              <a:t> gelişmeleri tetikledi</a:t>
            </a:r>
          </a:p>
          <a:p>
            <a:r>
              <a:rPr lang="tr-TR" sz="1800" dirty="0" smtClean="0"/>
              <a:t>Halkın Çevresel </a:t>
            </a:r>
            <a:r>
              <a:rPr lang="tr-TR" sz="1800" dirty="0" err="1" smtClean="0"/>
              <a:t>Farkındalığını</a:t>
            </a:r>
            <a:r>
              <a:rPr lang="tr-TR" sz="1800" dirty="0" smtClean="0"/>
              <a:t> Artırdı</a:t>
            </a:r>
            <a:endParaRPr lang="tr-TR" sz="1800" dirty="0" smtClean="0">
              <a:solidFill>
                <a:srgbClr val="FF0000"/>
              </a:solidFill>
            </a:endParaRPr>
          </a:p>
        </p:txBody>
      </p:sp>
      <p:cxnSp>
        <p:nvCxnSpPr>
          <p:cNvPr id="5" name="4 Düz Bağlayıcı"/>
          <p:cNvCxnSpPr/>
          <p:nvPr/>
        </p:nvCxnSpPr>
        <p:spPr>
          <a:xfrm>
            <a:off x="0" y="357166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7" name="6 Düz Bağlayıcı"/>
          <p:cNvCxnSpPr/>
          <p:nvPr/>
        </p:nvCxnSpPr>
        <p:spPr>
          <a:xfrm>
            <a:off x="0" y="6215082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23554" name="Picture 2" descr="C:\Users\yagmur\Desktop\PAGEV KURUMSAL\PAGEV LOGO\pagcev yanda-01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6318000"/>
            <a:ext cx="1008177" cy="540000"/>
          </a:xfrm>
          <a:prstGeom prst="rect">
            <a:avLst/>
          </a:prstGeom>
          <a:noFill/>
        </p:spPr>
      </p:pic>
      <p:sp>
        <p:nvSpPr>
          <p:cNvPr id="13" name="1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70B7D-B74D-4A96-B9B0-585B0D0D1BF6}" type="datetime1">
              <a:rPr lang="tr-TR" smtClean="0"/>
              <a:pPr/>
              <a:t>19.10.2017</a:t>
            </a:fld>
            <a:endParaRPr lang="tr-TR" dirty="0"/>
          </a:p>
        </p:txBody>
      </p:sp>
      <p:sp>
        <p:nvSpPr>
          <p:cNvPr id="14" name="1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15272" y="1142984"/>
            <a:ext cx="1428728" cy="1225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9 Dikdörtgen"/>
          <p:cNvSpPr/>
          <p:nvPr/>
        </p:nvSpPr>
        <p:spPr>
          <a:xfrm>
            <a:off x="357158" y="500042"/>
            <a:ext cx="8358246" cy="50006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200" b="1" dirty="0" smtClean="0">
                <a:solidFill>
                  <a:schemeClr val="bg1"/>
                </a:solidFill>
              </a:rPr>
              <a:t>Stratejik Bir Kaynak – PLASTİKLER*</a:t>
            </a:r>
            <a:endParaRPr lang="tr-TR" sz="2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28596" y="1357298"/>
            <a:ext cx="7715304" cy="452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r-TR" sz="1800" b="1" dirty="0" smtClean="0"/>
              <a:t>1998: Ömrünü Tamamlamış Araç Tüzüğü </a:t>
            </a:r>
            <a:r>
              <a:rPr lang="tr-TR" sz="1800" dirty="0" smtClean="0"/>
              <a:t> (</a:t>
            </a:r>
            <a:r>
              <a:rPr lang="tr-TR" sz="1800" dirty="0" err="1" smtClean="0"/>
              <a:t>AltfahrzeugV</a:t>
            </a:r>
            <a:r>
              <a:rPr lang="tr-TR" sz="1800" dirty="0" smtClean="0"/>
              <a:t>)</a:t>
            </a:r>
          </a:p>
          <a:p>
            <a:pPr>
              <a:buNone/>
            </a:pPr>
            <a:r>
              <a:rPr lang="tr-TR" sz="1800" b="1" dirty="0" smtClean="0"/>
              <a:t>2005: Elektrikli ve Elektronik Ekipman Kanunu</a:t>
            </a:r>
            <a:r>
              <a:rPr lang="tr-TR" sz="1800" dirty="0" smtClean="0"/>
              <a:t> (</a:t>
            </a:r>
            <a:r>
              <a:rPr lang="tr-TR" sz="1800" dirty="0" err="1" smtClean="0"/>
              <a:t>ElektroG</a:t>
            </a:r>
            <a:r>
              <a:rPr lang="tr-TR" sz="1800" dirty="0" smtClean="0"/>
              <a:t>)</a:t>
            </a:r>
          </a:p>
          <a:p>
            <a:pPr>
              <a:buNone/>
            </a:pPr>
            <a:endParaRPr lang="tr-TR" sz="1800" dirty="0" smtClean="0"/>
          </a:p>
          <a:p>
            <a:pPr>
              <a:buNone/>
            </a:pPr>
            <a:r>
              <a:rPr lang="tr-TR" sz="1800" b="1" dirty="0" smtClean="0"/>
              <a:t>2001: </a:t>
            </a:r>
            <a:r>
              <a:rPr lang="tr-TR" sz="1800" dirty="0" smtClean="0"/>
              <a:t>1993 yılında yayınlanmış olan İnsan Yerleşiminden Kaynaklanan Atıklarla İlgili Teknik Talimatlar (</a:t>
            </a:r>
            <a:r>
              <a:rPr lang="tr-TR" sz="1800" dirty="0" err="1" smtClean="0"/>
              <a:t>TASi</a:t>
            </a:r>
            <a:r>
              <a:rPr lang="tr-TR" sz="1800" dirty="0" smtClean="0"/>
              <a:t>) içinde değişiklik ile </a:t>
            </a:r>
            <a:r>
              <a:rPr lang="tr-TR" sz="1800" b="1" dirty="0" smtClean="0"/>
              <a:t>Atık Depoziti Yönetmeliği (</a:t>
            </a:r>
            <a:r>
              <a:rPr lang="tr-TR" sz="1800" b="1" dirty="0" err="1" smtClean="0"/>
              <a:t>AbfAblV</a:t>
            </a:r>
            <a:r>
              <a:rPr lang="tr-TR" sz="1800" b="1" dirty="0" smtClean="0"/>
              <a:t>)</a:t>
            </a:r>
            <a:r>
              <a:rPr lang="tr-TR" sz="1800" dirty="0" smtClean="0"/>
              <a:t> yayınlandı</a:t>
            </a:r>
          </a:p>
          <a:p>
            <a:r>
              <a:rPr lang="tr-TR" sz="1800" dirty="0" smtClean="0">
                <a:solidFill>
                  <a:srgbClr val="FF0000"/>
                </a:solidFill>
              </a:rPr>
              <a:t>1 Haziran 2005'den beri yüksek kalorili atıkların gömülmesi yasaklandı</a:t>
            </a:r>
          </a:p>
        </p:txBody>
      </p:sp>
      <p:cxnSp>
        <p:nvCxnSpPr>
          <p:cNvPr id="5" name="4 Düz Bağlayıcı"/>
          <p:cNvCxnSpPr/>
          <p:nvPr/>
        </p:nvCxnSpPr>
        <p:spPr>
          <a:xfrm>
            <a:off x="0" y="357166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7" name="6 Düz Bağlayıcı"/>
          <p:cNvCxnSpPr/>
          <p:nvPr/>
        </p:nvCxnSpPr>
        <p:spPr>
          <a:xfrm>
            <a:off x="0" y="6215082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23554" name="Picture 2" descr="C:\Users\yagmur\Desktop\PAGEV KURUMSAL\PAGEV LOGO\pagcev yanda-01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6318000"/>
            <a:ext cx="1008177" cy="540000"/>
          </a:xfrm>
          <a:prstGeom prst="rect">
            <a:avLst/>
          </a:prstGeom>
          <a:noFill/>
        </p:spPr>
      </p:pic>
      <p:sp>
        <p:nvSpPr>
          <p:cNvPr id="13" name="1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70B7D-B74D-4A96-B9B0-585B0D0D1BF6}" type="datetime1">
              <a:rPr lang="tr-TR" smtClean="0"/>
              <a:pPr/>
              <a:t>19.10.2017</a:t>
            </a:fld>
            <a:endParaRPr lang="tr-TR" dirty="0"/>
          </a:p>
        </p:txBody>
      </p:sp>
      <p:sp>
        <p:nvSpPr>
          <p:cNvPr id="14" name="1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15272" y="1142984"/>
            <a:ext cx="1428728" cy="1225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9 Dikdörtgen"/>
          <p:cNvSpPr/>
          <p:nvPr/>
        </p:nvSpPr>
        <p:spPr>
          <a:xfrm>
            <a:off x="357158" y="500042"/>
            <a:ext cx="8358246" cy="50006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200" b="1" dirty="0" smtClean="0">
                <a:solidFill>
                  <a:schemeClr val="bg1"/>
                </a:solidFill>
              </a:rPr>
              <a:t>Stratejik Bir Kaynak - PLASTİKLER</a:t>
            </a:r>
            <a:endParaRPr lang="tr-TR" sz="2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2643174" y="5214950"/>
            <a:ext cx="2071702" cy="92869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r-TR" sz="1600" dirty="0" smtClean="0"/>
              <a:t>Geri Kazanım</a:t>
            </a:r>
          </a:p>
          <a:p>
            <a:pPr>
              <a:buNone/>
            </a:pPr>
            <a:r>
              <a:rPr lang="tr-TR" sz="1600" dirty="0" smtClean="0"/>
              <a:t>Geri Dönüşüm</a:t>
            </a:r>
          </a:p>
          <a:p>
            <a:pPr>
              <a:buNone/>
            </a:pPr>
            <a:r>
              <a:rPr lang="tr-TR" sz="1600" dirty="0" smtClean="0"/>
              <a:t>Bertaraf</a:t>
            </a:r>
          </a:p>
        </p:txBody>
      </p:sp>
      <p:cxnSp>
        <p:nvCxnSpPr>
          <p:cNvPr id="5" name="4 Düz Bağlayıcı"/>
          <p:cNvCxnSpPr/>
          <p:nvPr/>
        </p:nvCxnSpPr>
        <p:spPr>
          <a:xfrm>
            <a:off x="0" y="357166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7" name="6 Düz Bağlayıcı"/>
          <p:cNvCxnSpPr/>
          <p:nvPr/>
        </p:nvCxnSpPr>
        <p:spPr>
          <a:xfrm>
            <a:off x="0" y="6215082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23554" name="Picture 2" descr="C:\Users\yagmur\Desktop\PAGEV KURUMSAL\PAGEV LOGO\pagcev yanda-01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6318000"/>
            <a:ext cx="1008177" cy="540000"/>
          </a:xfrm>
          <a:prstGeom prst="rect">
            <a:avLst/>
          </a:prstGeom>
          <a:noFill/>
        </p:spPr>
      </p:pic>
      <p:sp>
        <p:nvSpPr>
          <p:cNvPr id="13" name="1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70B7D-B74D-4A96-B9B0-585B0D0D1BF6}" type="datetime1">
              <a:rPr lang="tr-TR" smtClean="0"/>
              <a:pPr/>
              <a:t>19.10.2017</a:t>
            </a:fld>
            <a:endParaRPr lang="tr-TR" dirty="0"/>
          </a:p>
        </p:txBody>
      </p:sp>
      <p:sp>
        <p:nvSpPr>
          <p:cNvPr id="14" name="1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dirty="0" smtClean="0"/>
              <a:t>www.</a:t>
            </a:r>
            <a:r>
              <a:rPr lang="tr-TR" dirty="0" err="1" smtClean="0"/>
              <a:t>pagev</a:t>
            </a:r>
            <a:r>
              <a:rPr lang="tr-TR" dirty="0" smtClean="0"/>
              <a:t>.org</a:t>
            </a:r>
            <a:endParaRPr lang="tr-T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15272" y="1142984"/>
            <a:ext cx="1428728" cy="1225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9 Dikdörtgen"/>
          <p:cNvSpPr/>
          <p:nvPr/>
        </p:nvSpPr>
        <p:spPr>
          <a:xfrm>
            <a:off x="357158" y="500042"/>
            <a:ext cx="8358246" cy="50006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200" b="1" dirty="0" smtClean="0">
                <a:solidFill>
                  <a:schemeClr val="bg1"/>
                </a:solidFill>
              </a:rPr>
              <a:t>Stratejik Bir Kaynak- PLASTİKLER – SONUÇ*</a:t>
            </a:r>
            <a:endParaRPr lang="tr-TR" sz="2200" b="1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1571612"/>
            <a:ext cx="6921091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/>
          <a:srcRect r="77500"/>
          <a:stretch>
            <a:fillRect/>
          </a:stretch>
        </p:blipFill>
        <p:spPr bwMode="auto">
          <a:xfrm>
            <a:off x="2143108" y="5286388"/>
            <a:ext cx="428628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28596" y="1357298"/>
            <a:ext cx="7715304" cy="471490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r-TR" sz="1800" b="1" dirty="0" smtClean="0"/>
              <a:t>2015 (Geri Kazanım hedefleri ve atık gömme yasağı ile)</a:t>
            </a:r>
          </a:p>
          <a:p>
            <a:pPr>
              <a:buNone/>
            </a:pPr>
            <a:endParaRPr lang="tr-TR" sz="1800" b="1" dirty="0" smtClean="0"/>
          </a:p>
          <a:p>
            <a:pPr>
              <a:buNone/>
            </a:pPr>
            <a:r>
              <a:rPr lang="tr-TR" sz="1800" dirty="0" smtClean="0"/>
              <a:t>5,92 Milyon ton plastik atık (evsel + </a:t>
            </a:r>
            <a:r>
              <a:rPr lang="tr-TR" sz="1800" dirty="0" smtClean="0"/>
              <a:t>sanayi)</a:t>
            </a:r>
            <a:endParaRPr lang="tr-TR" sz="1800" dirty="0" smtClean="0"/>
          </a:p>
          <a:p>
            <a:r>
              <a:rPr lang="tr-TR" sz="1800" dirty="0" smtClean="0"/>
              <a:t>% 1 düzenli depolama</a:t>
            </a:r>
          </a:p>
          <a:p>
            <a:r>
              <a:rPr lang="tr-TR" sz="1800" dirty="0" smtClean="0"/>
              <a:t>% </a:t>
            </a:r>
            <a:r>
              <a:rPr lang="tr-TR" sz="1800" dirty="0" smtClean="0"/>
              <a:t>45 </a:t>
            </a:r>
            <a:r>
              <a:rPr lang="tr-TR" sz="1800" dirty="0" smtClean="0"/>
              <a:t>Geri </a:t>
            </a:r>
            <a:r>
              <a:rPr lang="tr-TR" sz="1800" dirty="0" smtClean="0"/>
              <a:t>Dönüşüm / % 1 hammadde geri dönüşümü</a:t>
            </a:r>
            <a:endParaRPr lang="tr-TR" sz="1800" dirty="0" smtClean="0"/>
          </a:p>
          <a:p>
            <a:r>
              <a:rPr lang="tr-TR" sz="1800" dirty="0" smtClean="0"/>
              <a:t>% 53 Enerjik Geri Kazanım / Yakma</a:t>
            </a:r>
          </a:p>
          <a:p>
            <a:endParaRPr lang="tr-TR" sz="1800" dirty="0" smtClean="0"/>
          </a:p>
          <a:p>
            <a:pPr>
              <a:buNone/>
            </a:pPr>
            <a:endParaRPr lang="tr-TR" sz="1800" dirty="0" smtClean="0"/>
          </a:p>
          <a:p>
            <a:pPr>
              <a:buNone/>
            </a:pPr>
            <a:endParaRPr lang="tr-TR" sz="1800" dirty="0" smtClean="0"/>
          </a:p>
          <a:p>
            <a:pPr>
              <a:buNone/>
            </a:pPr>
            <a:endParaRPr lang="tr-TR" sz="1800" dirty="0" smtClean="0"/>
          </a:p>
          <a:p>
            <a:pPr>
              <a:buNone/>
            </a:pPr>
            <a:endParaRPr lang="tr-TR" sz="1800" dirty="0" smtClean="0"/>
          </a:p>
          <a:p>
            <a:pPr>
              <a:buNone/>
            </a:pPr>
            <a:endParaRPr lang="tr-TR" sz="1800" dirty="0" smtClean="0"/>
          </a:p>
          <a:p>
            <a:pPr>
              <a:buNone/>
            </a:pPr>
            <a:endParaRPr lang="tr-TR" sz="1800" dirty="0" smtClean="0"/>
          </a:p>
          <a:p>
            <a:pPr>
              <a:buNone/>
            </a:pPr>
            <a:r>
              <a:rPr lang="tr-TR" sz="1400" dirty="0" smtClean="0"/>
              <a:t>*Kaynak: Federal Çevre, Doğa Koruma, Yapı ve Nükleer Güvenlik Bakanlığı</a:t>
            </a:r>
          </a:p>
          <a:p>
            <a:pPr>
              <a:buNone/>
            </a:pPr>
            <a:endParaRPr lang="tr-TR" sz="1800" dirty="0" smtClean="0">
              <a:solidFill>
                <a:srgbClr val="FF0000"/>
              </a:solidFill>
            </a:endParaRPr>
          </a:p>
        </p:txBody>
      </p:sp>
      <p:cxnSp>
        <p:nvCxnSpPr>
          <p:cNvPr id="5" name="4 Düz Bağlayıcı"/>
          <p:cNvCxnSpPr/>
          <p:nvPr/>
        </p:nvCxnSpPr>
        <p:spPr>
          <a:xfrm>
            <a:off x="0" y="357166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7" name="6 Düz Bağlayıcı"/>
          <p:cNvCxnSpPr/>
          <p:nvPr/>
        </p:nvCxnSpPr>
        <p:spPr>
          <a:xfrm>
            <a:off x="0" y="6215082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23554" name="Picture 2" descr="C:\Users\yagmur\Desktop\PAGEV KURUMSAL\PAGEV LOGO\pagcev yanda-01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6318000"/>
            <a:ext cx="1008177" cy="540000"/>
          </a:xfrm>
          <a:prstGeom prst="rect">
            <a:avLst/>
          </a:prstGeom>
          <a:noFill/>
        </p:spPr>
      </p:pic>
      <p:sp>
        <p:nvSpPr>
          <p:cNvPr id="13" name="1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70B7D-B74D-4A96-B9B0-585B0D0D1BF6}" type="datetime1">
              <a:rPr lang="tr-TR" smtClean="0"/>
              <a:pPr/>
              <a:t>19.10.2017</a:t>
            </a:fld>
            <a:endParaRPr lang="tr-TR" dirty="0"/>
          </a:p>
        </p:txBody>
      </p:sp>
      <p:sp>
        <p:nvSpPr>
          <p:cNvPr id="14" name="1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15272" y="1142984"/>
            <a:ext cx="1428728" cy="1225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9 Dikdörtgen"/>
          <p:cNvSpPr/>
          <p:nvPr/>
        </p:nvSpPr>
        <p:spPr>
          <a:xfrm>
            <a:off x="357158" y="500042"/>
            <a:ext cx="8358246" cy="50006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200" b="1" dirty="0" smtClean="0">
                <a:solidFill>
                  <a:schemeClr val="bg1"/>
                </a:solidFill>
              </a:rPr>
              <a:t>Stratejik Bir Kaynak- PLASTİKLER – SONUÇ*</a:t>
            </a:r>
            <a:endParaRPr lang="tr-TR" sz="2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28596" y="1285860"/>
            <a:ext cx="8229600" cy="4525963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endParaRPr lang="tr-TR" b="1" dirty="0" smtClean="0"/>
          </a:p>
          <a:p>
            <a:pPr marL="514350" indent="-514350">
              <a:buFont typeface="+mj-lt"/>
              <a:buAutoNum type="arabicPeriod"/>
            </a:pPr>
            <a:r>
              <a:rPr lang="tr-TR" b="1" dirty="0" smtClean="0"/>
              <a:t>Geri dönüştürülebilir ve diğer geri kazanılabilir atıkların gömülmesi 2025 yılı itibariyle durdurulmalıdır.</a:t>
            </a:r>
          </a:p>
          <a:p>
            <a:pPr marL="514350" indent="-514350">
              <a:buFont typeface="+mj-lt"/>
              <a:buAutoNum type="arabicPeriod"/>
            </a:pPr>
            <a:endParaRPr lang="tr-TR" b="1" dirty="0" smtClean="0"/>
          </a:p>
          <a:p>
            <a:pPr marL="514350" indent="-514350">
              <a:buFont typeface="+mj-lt"/>
              <a:buAutoNum type="arabicPeriod"/>
            </a:pPr>
            <a:r>
              <a:rPr lang="tr-TR" b="1" dirty="0" smtClean="0"/>
              <a:t>Verimli atıktan enerji üretimi, Türkiye'nin enerji stratejisine dahil edilmelidir:</a:t>
            </a:r>
            <a:r>
              <a:rPr lang="tr-TR" dirty="0" smtClean="0"/>
              <a:t> Sürdürülebilir şekilde geri dönüştürülemeyen plastikleri ikincil bir enerji kaynağı olarak kullanmak ülkemizin enerji kaynaklarını çeşitlendirip, enerji güvenliğini geliştirmekte ve fosil yakıttan tasarruf sağlayarak iklim değişikliğini hafifletmeye yardımcı olmaktadır.</a:t>
            </a:r>
          </a:p>
          <a:p>
            <a:pPr marL="514350" indent="-514350">
              <a:buNone/>
            </a:pPr>
            <a:endParaRPr lang="tr-TR" dirty="0" smtClean="0"/>
          </a:p>
          <a:p>
            <a:pPr marL="514350" indent="-514350">
              <a:buFont typeface="+mj-lt"/>
              <a:buAutoNum type="arabicPeriod" startAt="3"/>
            </a:pPr>
            <a:r>
              <a:rPr lang="tr-TR" b="1" dirty="0" smtClean="0"/>
              <a:t>Plastik geri dönüşüm teknolojilerindeki yenilikler desteklenmelidir:</a:t>
            </a:r>
            <a:r>
              <a:rPr lang="tr-TR" dirty="0" smtClean="0"/>
              <a:t> Plastik geri dönüşümü potansiyelini daha da artırmak için geri dönüşüm teknolojilerinde yeniliğe ihtiyaç duyulmaktadır. Hedeflerden biri de plastiklerin gazlaştırma, </a:t>
            </a:r>
            <a:r>
              <a:rPr lang="tr-TR" dirty="0" err="1" smtClean="0"/>
              <a:t>piroliz</a:t>
            </a:r>
            <a:r>
              <a:rPr lang="tr-TR" dirty="0" smtClean="0"/>
              <a:t> ya da </a:t>
            </a:r>
            <a:r>
              <a:rPr lang="tr-TR" b="1" dirty="0" err="1" smtClean="0"/>
              <a:t>depolimerizasyon</a:t>
            </a:r>
            <a:r>
              <a:rPr lang="tr-TR" b="1" dirty="0" smtClean="0"/>
              <a:t> </a:t>
            </a:r>
            <a:r>
              <a:rPr lang="tr-TR" dirty="0" smtClean="0"/>
              <a:t>işlemlerinden geçirilip baştaki kimyasal haline geri döndürülerek hammadde geri dönüşümünü mümkün kılmaktır. </a:t>
            </a:r>
            <a:r>
              <a:rPr lang="tr-TR" b="1" dirty="0" smtClean="0">
                <a:solidFill>
                  <a:srgbClr val="FF0000"/>
                </a:solidFill>
              </a:rPr>
              <a:t>(öz. Ambalaj Sektörü)</a:t>
            </a:r>
            <a:r>
              <a:rPr lang="tr-TR" dirty="0" smtClean="0"/>
              <a:t>		</a:t>
            </a:r>
            <a:endParaRPr lang="tr-TR" dirty="0"/>
          </a:p>
        </p:txBody>
      </p:sp>
      <p:sp>
        <p:nvSpPr>
          <p:cNvPr id="6" name="5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09176-D3E3-4449-8D1D-F71CBB78F59E}" type="datetime1">
              <a:rPr lang="tr-TR" smtClean="0"/>
              <a:pPr/>
              <a:t>19.10.2017</a:t>
            </a:fld>
            <a:endParaRPr lang="tr-TR"/>
          </a:p>
        </p:txBody>
      </p:sp>
      <p:sp>
        <p:nvSpPr>
          <p:cNvPr id="7" name="6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cxnSp>
        <p:nvCxnSpPr>
          <p:cNvPr id="8" name="7 Düz Bağlayıcı"/>
          <p:cNvCxnSpPr/>
          <p:nvPr/>
        </p:nvCxnSpPr>
        <p:spPr>
          <a:xfrm>
            <a:off x="0" y="357166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9" name="8 Düz Bağlayıcı"/>
          <p:cNvCxnSpPr/>
          <p:nvPr/>
        </p:nvCxnSpPr>
        <p:spPr>
          <a:xfrm>
            <a:off x="0" y="6215082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10" name="Picture 2" descr="C:\Users\yagmur\Desktop\PAGEV KURUMSAL\PAGEV LOGO\pagcev yanda-01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6318000"/>
            <a:ext cx="1008177" cy="540000"/>
          </a:xfrm>
          <a:prstGeom prst="rect">
            <a:avLst/>
          </a:prstGeom>
          <a:noFill/>
        </p:spPr>
      </p:pic>
      <p:sp>
        <p:nvSpPr>
          <p:cNvPr id="11" name="10 Dikdörtgen"/>
          <p:cNvSpPr/>
          <p:nvPr/>
        </p:nvSpPr>
        <p:spPr>
          <a:xfrm>
            <a:off x="357158" y="500042"/>
            <a:ext cx="8358246" cy="50006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200" b="1" dirty="0" smtClean="0">
                <a:solidFill>
                  <a:schemeClr val="bg1"/>
                </a:solidFill>
              </a:rPr>
              <a:t>Atık Depolama Sahalarında Sıfır Plastik Atık </a:t>
            </a:r>
            <a:endParaRPr lang="tr-TR" sz="2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6A91C-FC31-4919-BF51-664B18B3DC5C}" type="datetime1">
              <a:rPr lang="tr-TR" smtClean="0"/>
              <a:pPr/>
              <a:t>19.10.2017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cxnSp>
        <p:nvCxnSpPr>
          <p:cNvPr id="9" name="8 Düz Bağlayıcı"/>
          <p:cNvCxnSpPr/>
          <p:nvPr/>
        </p:nvCxnSpPr>
        <p:spPr>
          <a:xfrm>
            <a:off x="0" y="357166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0" name="9 Düz Bağlayıcı"/>
          <p:cNvCxnSpPr/>
          <p:nvPr/>
        </p:nvCxnSpPr>
        <p:spPr>
          <a:xfrm>
            <a:off x="0" y="6215082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11" name="Picture 2" descr="C:\Users\yagmur\Desktop\PAGEV KURUMSAL\PAGEV LOGO\pagcev yanda-01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6318000"/>
            <a:ext cx="1008177" cy="540000"/>
          </a:xfrm>
          <a:prstGeom prst="rect">
            <a:avLst/>
          </a:prstGeom>
          <a:noFill/>
        </p:spPr>
      </p:pic>
      <p:sp>
        <p:nvSpPr>
          <p:cNvPr id="13" name="12 Dikdörtgen"/>
          <p:cNvSpPr/>
          <p:nvPr/>
        </p:nvSpPr>
        <p:spPr>
          <a:xfrm>
            <a:off x="357158" y="500042"/>
            <a:ext cx="8358246" cy="50006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200" b="1" dirty="0" smtClean="0">
                <a:solidFill>
                  <a:schemeClr val="bg1"/>
                </a:solidFill>
              </a:rPr>
              <a:t>Geri Dönüşüm </a:t>
            </a:r>
            <a:r>
              <a:rPr lang="tr-TR" sz="2200" b="1" dirty="0" smtClean="0">
                <a:solidFill>
                  <a:schemeClr val="bg1"/>
                </a:solidFill>
              </a:rPr>
              <a:t>Nasıl Artırılır?</a:t>
            </a:r>
            <a:endParaRPr lang="tr-TR" sz="2200" b="1" dirty="0">
              <a:solidFill>
                <a:schemeClr val="bg1"/>
              </a:solidFill>
            </a:endParaRPr>
          </a:p>
        </p:txBody>
      </p:sp>
      <p:pic>
        <p:nvPicPr>
          <p:cNvPr id="3074" name="Picture 2" descr="C:\Users\yagmur\Desktop\Adsız.jpg"/>
          <p:cNvPicPr>
            <a:picLocks noChangeAspect="1" noChangeArrowheads="1"/>
          </p:cNvPicPr>
          <p:nvPr/>
        </p:nvPicPr>
        <p:blipFill>
          <a:blip r:embed="rId3"/>
          <a:srcRect t="14530"/>
          <a:stretch>
            <a:fillRect/>
          </a:stretch>
        </p:blipFill>
        <p:spPr bwMode="auto">
          <a:xfrm>
            <a:off x="785785" y="1357298"/>
            <a:ext cx="7756471" cy="46434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45204"/>
          <a:stretch>
            <a:fillRect/>
          </a:stretch>
        </p:blipFill>
        <p:spPr bwMode="auto">
          <a:xfrm>
            <a:off x="4214810" y="1357298"/>
            <a:ext cx="450306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962CD-9EA4-4B71-A325-602FD9598CE4}" type="datetime1">
              <a:rPr lang="tr-TR" smtClean="0"/>
              <a:pPr/>
              <a:t>19.10.2017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cxnSp>
        <p:nvCxnSpPr>
          <p:cNvPr id="9" name="8 Düz Bağlayıcı"/>
          <p:cNvCxnSpPr/>
          <p:nvPr/>
        </p:nvCxnSpPr>
        <p:spPr>
          <a:xfrm>
            <a:off x="0" y="357166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0" name="9 Düz Bağlayıcı"/>
          <p:cNvCxnSpPr/>
          <p:nvPr/>
        </p:nvCxnSpPr>
        <p:spPr>
          <a:xfrm>
            <a:off x="0" y="6215082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11" name="Picture 2" descr="C:\Users\yagmur\Desktop\PAGEV KURUMSAL\PAGEV LOGO\pagcev yanda-011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48" y="6318000"/>
            <a:ext cx="1008177" cy="540000"/>
          </a:xfrm>
          <a:prstGeom prst="rect">
            <a:avLst/>
          </a:prstGeom>
          <a:noFill/>
        </p:spPr>
      </p:pic>
      <p:sp>
        <p:nvSpPr>
          <p:cNvPr id="12" name="11 Dikdörtgen"/>
          <p:cNvSpPr/>
          <p:nvPr/>
        </p:nvSpPr>
        <p:spPr>
          <a:xfrm>
            <a:off x="428596" y="500042"/>
            <a:ext cx="8358246" cy="50006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200" b="1" dirty="0" smtClean="0">
                <a:solidFill>
                  <a:schemeClr val="bg1"/>
                </a:solidFill>
              </a:rPr>
              <a:t>Atıktan Enerji Stratejisi</a:t>
            </a:r>
            <a:endParaRPr lang="tr-TR" sz="2200" b="1" dirty="0">
              <a:solidFill>
                <a:schemeClr val="bg1"/>
              </a:solidFill>
            </a:endParaRPr>
          </a:p>
        </p:txBody>
      </p:sp>
      <p:sp>
        <p:nvSpPr>
          <p:cNvPr id="13" name="2 İçerik Yer Tutucusu"/>
          <p:cNvSpPr txBox="1">
            <a:spLocks/>
          </p:cNvSpPr>
          <p:nvPr/>
        </p:nvSpPr>
        <p:spPr>
          <a:xfrm>
            <a:off x="428596" y="1071546"/>
            <a:ext cx="3786214" cy="50720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tr-TR" sz="2400" dirty="0" smtClean="0"/>
              <a:t>Kapasite 483 tesis, 88,6 milyon ton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tr-TR" sz="2400" dirty="0" smtClean="0"/>
              <a:t>Atık önleme, yeniden kullanma ve geri dönüşümden sonra kalan 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tr-TR" sz="2400" dirty="0" smtClean="0"/>
              <a:t>evsel ve ticari ve endüstriyel atıklar 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tr-TR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Atıktan enerji tesisleri (tehlikeli atık yakma hariç)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tr-TR" sz="2400" dirty="0" smtClean="0">
                <a:solidFill>
                  <a:srgbClr val="FF0000"/>
                </a:solidFill>
              </a:rPr>
              <a:t>Atıktan enerji tesislerinde termal işlem görmüş atık (milyon ton), 2014</a:t>
            </a:r>
            <a:endParaRPr kumimoji="0" lang="tr-TR" sz="24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6472" t="29990"/>
          <a:stretch>
            <a:fillRect/>
          </a:stretch>
        </p:blipFill>
        <p:spPr bwMode="auto">
          <a:xfrm>
            <a:off x="3956864" y="1571612"/>
            <a:ext cx="5187136" cy="3145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8EF85-335F-468A-BA3E-BE13C06F1B59}" type="datetime1">
              <a:rPr lang="tr-TR" smtClean="0"/>
              <a:pPr/>
              <a:t>19.10.2017</a:t>
            </a:fld>
            <a:endParaRPr lang="tr-TR"/>
          </a:p>
        </p:txBody>
      </p:sp>
      <p:sp>
        <p:nvSpPr>
          <p:cNvPr id="10" name="9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cxnSp>
        <p:nvCxnSpPr>
          <p:cNvPr id="11" name="10 Düz Bağlayıcı"/>
          <p:cNvCxnSpPr/>
          <p:nvPr/>
        </p:nvCxnSpPr>
        <p:spPr>
          <a:xfrm>
            <a:off x="0" y="357166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2" name="11 Düz Bağlayıcı"/>
          <p:cNvCxnSpPr/>
          <p:nvPr/>
        </p:nvCxnSpPr>
        <p:spPr>
          <a:xfrm>
            <a:off x="0" y="6215082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13" name="Picture 2" descr="C:\Users\yagmur\Desktop\PAGEV KURUMSAL\PAGEV LOGO\pagcev yanda-011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48" y="6318000"/>
            <a:ext cx="1008177" cy="540000"/>
          </a:xfrm>
          <a:prstGeom prst="rect">
            <a:avLst/>
          </a:prstGeom>
          <a:noFill/>
        </p:spPr>
      </p:pic>
      <p:sp>
        <p:nvSpPr>
          <p:cNvPr id="15" name="14 Dikdörtgen"/>
          <p:cNvSpPr/>
          <p:nvPr/>
        </p:nvSpPr>
        <p:spPr>
          <a:xfrm>
            <a:off x="428596" y="500042"/>
            <a:ext cx="8358246" cy="50006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200" b="1" dirty="0" smtClean="0">
                <a:solidFill>
                  <a:schemeClr val="bg1"/>
                </a:solidFill>
              </a:rPr>
              <a:t>Atıktan Enerji Stratejisi</a:t>
            </a:r>
            <a:endParaRPr lang="tr-TR" sz="2200" b="1" dirty="0">
              <a:solidFill>
                <a:schemeClr val="bg1"/>
              </a:solidFill>
            </a:endParaRPr>
          </a:p>
        </p:txBody>
      </p:sp>
      <p:sp>
        <p:nvSpPr>
          <p:cNvPr id="16" name="2 İçerik Yer Tutucusu"/>
          <p:cNvSpPr txBox="1">
            <a:spLocks/>
          </p:cNvSpPr>
          <p:nvPr/>
        </p:nvSpPr>
        <p:spPr>
          <a:xfrm>
            <a:off x="285720" y="1214422"/>
            <a:ext cx="3500462" cy="50006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tr-TR" sz="2400" dirty="0" smtClean="0"/>
              <a:t>Atıktan enerji elde etmek geri dönüştürülemeyen plastiklerin gömülmesini engeller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tr-TR" sz="2400" dirty="0" smtClean="0"/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tr-TR" sz="2400" dirty="0" smtClean="0"/>
              <a:t>Vatandaşlar ve endüstri için uygun fiyatlı enerji üretir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13175-0DDA-41F9-954F-6F769ACB8413}" type="datetime1">
              <a:rPr lang="tr-TR" smtClean="0"/>
              <a:pPr/>
              <a:t>19.10.2017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cxnSp>
        <p:nvCxnSpPr>
          <p:cNvPr id="7" name="6 Düz Bağlayıcı"/>
          <p:cNvCxnSpPr/>
          <p:nvPr/>
        </p:nvCxnSpPr>
        <p:spPr>
          <a:xfrm>
            <a:off x="0" y="357166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8" name="7 Düz Bağlayıcı"/>
          <p:cNvCxnSpPr/>
          <p:nvPr/>
        </p:nvCxnSpPr>
        <p:spPr>
          <a:xfrm>
            <a:off x="0" y="6215082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9" name="Picture 2" descr="C:\Users\yagmur\Desktop\PAGEV KURUMSAL\PAGEV LOGO\pagcev yanda-01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6318000"/>
            <a:ext cx="1008177" cy="540000"/>
          </a:xfrm>
          <a:prstGeom prst="rect">
            <a:avLst/>
          </a:prstGeom>
          <a:noFill/>
        </p:spPr>
      </p:pic>
      <p:sp>
        <p:nvSpPr>
          <p:cNvPr id="11" name="10 İçerik Yer Tutucusu"/>
          <p:cNvSpPr>
            <a:spLocks noGrp="1"/>
          </p:cNvSpPr>
          <p:nvPr>
            <p:ph idx="1"/>
          </p:nvPr>
        </p:nvSpPr>
        <p:spPr>
          <a:xfrm>
            <a:off x="928662" y="1000108"/>
            <a:ext cx="8215338" cy="13398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400" dirty="0" smtClean="0"/>
              <a:t>EU 28 + İsviçre, Norveç ve İzlanda, 2014  </a:t>
            </a:r>
          </a:p>
          <a:p>
            <a:pPr marL="0" indent="0">
              <a:buNone/>
            </a:pPr>
            <a:r>
              <a:rPr lang="tr-TR" sz="2400" dirty="0" smtClean="0"/>
              <a:t>Yıllık bertaraf edilen atık miktarı: </a:t>
            </a:r>
            <a:r>
              <a:rPr lang="tr-TR" altLang="tr-TR" sz="2400" b="1" dirty="0" smtClean="0">
                <a:solidFill>
                  <a:srgbClr val="404040"/>
                </a:solidFill>
                <a:cs typeface="Times New Roman" panose="02020603050405020304" pitchFamily="18" charset="0"/>
              </a:rPr>
              <a:t>241 milyon ton</a:t>
            </a:r>
            <a:endParaRPr lang="tr-TR" altLang="tr-TR" sz="1600" dirty="0">
              <a:solidFill>
                <a:srgbClr val="404040"/>
              </a:solidFill>
              <a:cs typeface="Times New Roman" panose="02020603050405020304" pitchFamily="18" charset="0"/>
            </a:endParaRPr>
          </a:p>
        </p:txBody>
      </p:sp>
      <p:pic>
        <p:nvPicPr>
          <p:cNvPr id="25602" name="Picture 2" descr="C:\Users\yagmur\Desktop\ab 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2071678"/>
            <a:ext cx="8749589" cy="3692557"/>
          </a:xfrm>
          <a:prstGeom prst="rect">
            <a:avLst/>
          </a:prstGeom>
          <a:noFill/>
        </p:spPr>
      </p:pic>
      <p:sp>
        <p:nvSpPr>
          <p:cNvPr id="12" name="11 Dikdörtgen"/>
          <p:cNvSpPr/>
          <p:nvPr/>
        </p:nvSpPr>
        <p:spPr>
          <a:xfrm>
            <a:off x="428596" y="500042"/>
            <a:ext cx="8358246" cy="50006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200" b="1" dirty="0" smtClean="0">
                <a:solidFill>
                  <a:schemeClr val="bg1"/>
                </a:solidFill>
              </a:rPr>
              <a:t>Atıktan Enerji Stratejisi</a:t>
            </a:r>
            <a:endParaRPr lang="tr-TR" sz="2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42187" t="15123" r="6597"/>
          <a:stretch>
            <a:fillRect/>
          </a:stretch>
        </p:blipFill>
        <p:spPr bwMode="auto">
          <a:xfrm>
            <a:off x="4572000" y="1643050"/>
            <a:ext cx="4214842" cy="3608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A4ED7-0DCE-4855-8A63-E91D76D5CFDF}" type="datetime1">
              <a:rPr lang="tr-TR" smtClean="0"/>
              <a:pPr/>
              <a:t>19.10.2017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cxnSp>
        <p:nvCxnSpPr>
          <p:cNvPr id="9" name="8 Düz Bağlayıcı"/>
          <p:cNvCxnSpPr/>
          <p:nvPr/>
        </p:nvCxnSpPr>
        <p:spPr>
          <a:xfrm>
            <a:off x="0" y="357166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0" name="9 Düz Bağlayıcı"/>
          <p:cNvCxnSpPr/>
          <p:nvPr/>
        </p:nvCxnSpPr>
        <p:spPr>
          <a:xfrm>
            <a:off x="0" y="6215082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11" name="Picture 2" descr="C:\Users\yagmur\Desktop\PAGEV KURUMSAL\PAGEV LOGO\pagcev yanda-011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48" y="6318000"/>
            <a:ext cx="1008177" cy="540000"/>
          </a:xfrm>
          <a:prstGeom prst="rect">
            <a:avLst/>
          </a:prstGeom>
          <a:noFill/>
        </p:spPr>
      </p:pic>
      <p:sp>
        <p:nvSpPr>
          <p:cNvPr id="12" name="11 Dikdörtgen"/>
          <p:cNvSpPr/>
          <p:nvPr/>
        </p:nvSpPr>
        <p:spPr>
          <a:xfrm>
            <a:off x="214282" y="1500174"/>
            <a:ext cx="457203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r-TR" dirty="0" smtClean="0"/>
              <a:t>Elektrik, şebekeye beslenir ve son kullanıcılara dağıtılır,</a:t>
            </a:r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Buhar, civardaki sanayi tesisleri tarafından üretim süreçlerinde kullanılabilir.</a:t>
            </a:r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 Evleri, hastaneleri, büroları vb. Isıtmak (veya soğutmak için), tesisin yakınındaki bölgenin ısıtma (veya soğutma) ağına sıcak su gönderilebilir.</a:t>
            </a:r>
          </a:p>
          <a:p>
            <a:endParaRPr lang="tr-TR" b="1" dirty="0" smtClean="0"/>
          </a:p>
          <a:p>
            <a:r>
              <a:rPr lang="tr-TR" b="1" dirty="0" smtClean="0"/>
              <a:t>2014 yılında</a:t>
            </a:r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 88 milyon ton atık geri kazanıldı</a:t>
            </a:r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Üretilen 88 milyar </a:t>
            </a:r>
            <a:r>
              <a:rPr lang="tr-TR" dirty="0" err="1" smtClean="0"/>
              <a:t>kWh</a:t>
            </a:r>
            <a:r>
              <a:rPr lang="tr-TR" dirty="0" smtClean="0"/>
              <a:t> ısı ile 15 milyon nüfus desteklendi, </a:t>
            </a:r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Üretilen 38 milyar </a:t>
            </a:r>
            <a:r>
              <a:rPr lang="tr-TR" dirty="0" err="1" smtClean="0"/>
              <a:t>kWh</a:t>
            </a:r>
            <a:r>
              <a:rPr lang="tr-TR" dirty="0" smtClean="0"/>
              <a:t> enerji ile 17 milyon nüfus desteklendi, </a:t>
            </a:r>
          </a:p>
          <a:p>
            <a:pPr>
              <a:buFont typeface="Arial" pitchFamily="34" charset="0"/>
              <a:buChar char="•"/>
            </a:pPr>
            <a:r>
              <a:rPr lang="tr-TR" dirty="0" smtClean="0"/>
              <a:t>9-48 milyon ton arasında fosil yakıttan tasarruf edildi. </a:t>
            </a:r>
          </a:p>
          <a:p>
            <a:pPr>
              <a:buFont typeface="Arial" pitchFamily="34" charset="0"/>
              <a:buChar char="•"/>
            </a:pPr>
            <a:endParaRPr lang="tr-TR" dirty="0"/>
          </a:p>
        </p:txBody>
      </p:sp>
      <p:sp>
        <p:nvSpPr>
          <p:cNvPr id="13" name="12 Dikdörtgen"/>
          <p:cNvSpPr/>
          <p:nvPr/>
        </p:nvSpPr>
        <p:spPr>
          <a:xfrm>
            <a:off x="428596" y="500042"/>
            <a:ext cx="8358246" cy="50006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200" b="1" dirty="0" smtClean="0">
                <a:solidFill>
                  <a:schemeClr val="bg1"/>
                </a:solidFill>
              </a:rPr>
              <a:t>Atıktan Elde Edilen Enerji ile Neler Yapılabilir?</a:t>
            </a:r>
            <a:endParaRPr lang="tr-TR" sz="2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33521-CD72-4876-8447-8AEF21D91CD7}" type="datetime1">
              <a:rPr lang="tr-TR" smtClean="0"/>
              <a:pPr/>
              <a:t>19.10.2017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cxnSp>
        <p:nvCxnSpPr>
          <p:cNvPr id="9" name="8 Düz Bağlayıcı"/>
          <p:cNvCxnSpPr/>
          <p:nvPr/>
        </p:nvCxnSpPr>
        <p:spPr>
          <a:xfrm>
            <a:off x="0" y="357166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0" name="9 Düz Bağlayıcı"/>
          <p:cNvCxnSpPr/>
          <p:nvPr/>
        </p:nvCxnSpPr>
        <p:spPr>
          <a:xfrm>
            <a:off x="0" y="6215082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11" name="Picture 2" descr="C:\Users\yagmur\Desktop\PAGEV KURUMSAL\PAGEV LOGO\pagcev yanda-01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6318000"/>
            <a:ext cx="1008177" cy="540000"/>
          </a:xfrm>
          <a:prstGeom prst="rect">
            <a:avLst/>
          </a:prstGeom>
          <a:noFill/>
        </p:spPr>
      </p:pic>
      <p:sp>
        <p:nvSpPr>
          <p:cNvPr id="13" name="12 Dikdörtgen"/>
          <p:cNvSpPr/>
          <p:nvPr/>
        </p:nvSpPr>
        <p:spPr>
          <a:xfrm>
            <a:off x="428596" y="500042"/>
            <a:ext cx="8358246" cy="50006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200" b="1" dirty="0" smtClean="0">
                <a:solidFill>
                  <a:schemeClr val="bg1"/>
                </a:solidFill>
              </a:rPr>
              <a:t>Atıktan Enerji Tesis Örneği; </a:t>
            </a:r>
            <a:r>
              <a:rPr lang="tr-TR" sz="2200" b="1" dirty="0" err="1" smtClean="0">
                <a:solidFill>
                  <a:schemeClr val="bg1"/>
                </a:solidFill>
              </a:rPr>
              <a:t>Spittelau</a:t>
            </a:r>
            <a:r>
              <a:rPr lang="tr-TR" sz="2200" b="1" dirty="0" smtClean="0">
                <a:solidFill>
                  <a:schemeClr val="bg1"/>
                </a:solidFill>
              </a:rPr>
              <a:t> / Viyana</a:t>
            </a:r>
            <a:endParaRPr lang="tr-TR" sz="2200" b="1" dirty="0">
              <a:solidFill>
                <a:schemeClr val="bg1"/>
              </a:solidFill>
            </a:endParaRPr>
          </a:p>
        </p:txBody>
      </p:sp>
      <p:sp>
        <p:nvSpPr>
          <p:cNvPr id="14" name="13 İçerik Yer Tutucusu"/>
          <p:cNvSpPr>
            <a:spLocks noGrp="1"/>
          </p:cNvSpPr>
          <p:nvPr>
            <p:ph idx="1"/>
          </p:nvPr>
        </p:nvSpPr>
        <p:spPr>
          <a:xfrm>
            <a:off x="285720" y="1600200"/>
            <a:ext cx="3786214" cy="4525963"/>
          </a:xfrm>
        </p:spPr>
        <p:txBody>
          <a:bodyPr>
            <a:normAutofit fontScale="85000" lnSpcReduction="10000"/>
          </a:bodyPr>
          <a:lstStyle/>
          <a:p>
            <a:r>
              <a:rPr lang="tr-TR" dirty="0" smtClean="0"/>
              <a:t>Viyana'daki </a:t>
            </a:r>
            <a:r>
              <a:rPr lang="tr-TR" dirty="0" err="1" smtClean="0"/>
              <a:t>Spittelau</a:t>
            </a:r>
            <a:r>
              <a:rPr lang="tr-TR" dirty="0" smtClean="0"/>
              <a:t> </a:t>
            </a:r>
            <a:r>
              <a:rPr lang="tr-TR" dirty="0" err="1" smtClean="0"/>
              <a:t>WtE</a:t>
            </a:r>
            <a:r>
              <a:rPr lang="tr-TR" dirty="0" smtClean="0"/>
              <a:t> Tesisi, belediye atıklarının üçte biri ile</a:t>
            </a:r>
          </a:p>
          <a:p>
            <a:r>
              <a:rPr lang="tr-TR" dirty="0" smtClean="0"/>
              <a:t>Soğutma ve Isıtma için Viyana hastanesinin yanı sıra 60.000'den fazla hanenin ısınmasını sağlıyor</a:t>
            </a:r>
          </a:p>
          <a:p>
            <a:r>
              <a:rPr lang="tr-TR" dirty="0" smtClean="0"/>
              <a:t>Yıllık 250.000 ton atığı değerlendiriyor.</a:t>
            </a:r>
            <a:endParaRPr lang="tr-TR" dirty="0"/>
          </a:p>
        </p:txBody>
      </p:sp>
      <p:pic>
        <p:nvPicPr>
          <p:cNvPr id="4098" name="Picture 2" descr="C:\Users\yagmur\Desktop\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143116"/>
            <a:ext cx="4680845" cy="3246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33521-CD72-4876-8447-8AEF21D91CD7}" type="datetime1">
              <a:rPr lang="tr-TR" smtClean="0"/>
              <a:pPr/>
              <a:t>19.10.2017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cxnSp>
        <p:nvCxnSpPr>
          <p:cNvPr id="9" name="8 Düz Bağlayıcı"/>
          <p:cNvCxnSpPr/>
          <p:nvPr/>
        </p:nvCxnSpPr>
        <p:spPr>
          <a:xfrm>
            <a:off x="0" y="357166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0" name="9 Düz Bağlayıcı"/>
          <p:cNvCxnSpPr/>
          <p:nvPr/>
        </p:nvCxnSpPr>
        <p:spPr>
          <a:xfrm>
            <a:off x="0" y="6215082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11" name="Picture 2" descr="C:\Users\yagmur\Desktop\PAGEV KURUMSAL\PAGEV LOGO\pagcev yanda-01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6318000"/>
            <a:ext cx="1008177" cy="540000"/>
          </a:xfrm>
          <a:prstGeom prst="rect">
            <a:avLst/>
          </a:prstGeom>
          <a:noFill/>
        </p:spPr>
      </p:pic>
      <p:sp>
        <p:nvSpPr>
          <p:cNvPr id="13" name="12 Dikdörtgen"/>
          <p:cNvSpPr/>
          <p:nvPr/>
        </p:nvSpPr>
        <p:spPr>
          <a:xfrm>
            <a:off x="428596" y="500042"/>
            <a:ext cx="8358246" cy="50006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200" b="1" dirty="0" smtClean="0">
                <a:solidFill>
                  <a:schemeClr val="bg1"/>
                </a:solidFill>
              </a:rPr>
              <a:t>Atıktan Enerji Tesis Örneği; </a:t>
            </a:r>
            <a:r>
              <a:rPr lang="tr-TR" sz="2200" b="1" dirty="0" err="1" smtClean="0">
                <a:solidFill>
                  <a:schemeClr val="bg1"/>
                </a:solidFill>
              </a:rPr>
              <a:t>Spittelau</a:t>
            </a:r>
            <a:r>
              <a:rPr lang="tr-TR" sz="2200" b="1" dirty="0" smtClean="0">
                <a:solidFill>
                  <a:schemeClr val="bg1"/>
                </a:solidFill>
              </a:rPr>
              <a:t> / Viyana</a:t>
            </a:r>
            <a:endParaRPr lang="tr-TR" sz="2200" b="1" dirty="0">
              <a:solidFill>
                <a:schemeClr val="bg1"/>
              </a:solidFill>
            </a:endParaRPr>
          </a:p>
        </p:txBody>
      </p:sp>
      <p:sp>
        <p:nvSpPr>
          <p:cNvPr id="14" name="13 İçerik Yer Tutucusu"/>
          <p:cNvSpPr>
            <a:spLocks noGrp="1"/>
          </p:cNvSpPr>
          <p:nvPr>
            <p:ph idx="1"/>
          </p:nvPr>
        </p:nvSpPr>
        <p:spPr>
          <a:xfrm>
            <a:off x="457200" y="4643446"/>
            <a:ext cx="7829576" cy="1482717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endParaRPr lang="tr-TR" dirty="0" smtClean="0"/>
          </a:p>
          <a:p>
            <a:pPr>
              <a:buNone/>
            </a:pPr>
            <a:r>
              <a:rPr lang="tr-TR" dirty="0" smtClean="0"/>
              <a:t>Viyana şehir merkezinde </a:t>
            </a:r>
          </a:p>
          <a:p>
            <a:r>
              <a:rPr lang="tr-TR" dirty="0" smtClean="0"/>
              <a:t>Çöp arabası için kısa ulaşım yolları</a:t>
            </a:r>
          </a:p>
          <a:p>
            <a:r>
              <a:rPr lang="tr-TR" dirty="0" smtClean="0"/>
              <a:t>Bölge ısıtma şebekesine ve ilçe soğutma şebekesine optimum entegrasyon </a:t>
            </a:r>
          </a:p>
          <a:p>
            <a:r>
              <a:rPr lang="tr-TR" dirty="0" err="1" smtClean="0"/>
              <a:t>Friedensreich</a:t>
            </a:r>
            <a:r>
              <a:rPr lang="tr-TR" dirty="0" smtClean="0"/>
              <a:t> </a:t>
            </a:r>
            <a:r>
              <a:rPr lang="tr-TR" dirty="0" err="1" smtClean="0"/>
              <a:t>Hundertwasser’in</a:t>
            </a:r>
            <a:r>
              <a:rPr lang="tr-TR" dirty="0" smtClean="0"/>
              <a:t> dünyaca ünlü cephe tasarımı</a:t>
            </a:r>
          </a:p>
        </p:txBody>
      </p:sp>
      <p:pic>
        <p:nvPicPr>
          <p:cNvPr id="5122" name="Picture 2" descr="C:\Users\yagmur\Desktop\228566455-muellverbrennungsanlage-spittelau-friedensreich-hundertwasser-district-heating-co-generation-power-stati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1142984"/>
            <a:ext cx="6096000" cy="3429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AE7C4-9909-446D-9FBB-01B9B188C854}" type="datetime1">
              <a:rPr lang="tr-TR" smtClean="0"/>
              <a:pPr/>
              <a:t>19.10.2017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cxnSp>
        <p:nvCxnSpPr>
          <p:cNvPr id="9" name="8 Düz Bağlayıcı"/>
          <p:cNvCxnSpPr/>
          <p:nvPr/>
        </p:nvCxnSpPr>
        <p:spPr>
          <a:xfrm>
            <a:off x="0" y="357166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0" name="9 Düz Bağlayıcı"/>
          <p:cNvCxnSpPr/>
          <p:nvPr/>
        </p:nvCxnSpPr>
        <p:spPr>
          <a:xfrm>
            <a:off x="0" y="6215082"/>
            <a:ext cx="914400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11" name="Picture 2" descr="C:\Users\yagmur\Desktop\PAGEV KURUMSAL\PAGEV LOGO\pagcev yanda-01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48" y="6318000"/>
            <a:ext cx="1008177" cy="540000"/>
          </a:xfrm>
          <a:prstGeom prst="rect">
            <a:avLst/>
          </a:prstGeom>
          <a:noFill/>
        </p:spPr>
      </p:pic>
      <p:graphicFrame>
        <p:nvGraphicFramePr>
          <p:cNvPr id="13" name="12 İçerik Yer Tutucusu"/>
          <p:cNvGraphicFramePr>
            <a:graphicFrameLocks noGrp="1"/>
          </p:cNvGraphicFramePr>
          <p:nvPr>
            <p:ph idx="1"/>
          </p:nvPr>
        </p:nvGraphicFramePr>
        <p:xfrm>
          <a:off x="1428728" y="1643050"/>
          <a:ext cx="5400684" cy="43484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700342"/>
                <a:gridCol w="2700342"/>
              </a:tblGrid>
              <a:tr h="370840">
                <a:tc>
                  <a:txBody>
                    <a:bodyPr/>
                    <a:lstStyle/>
                    <a:p>
                      <a:r>
                        <a:rPr lang="tr-TR" b="0" dirty="0" smtClean="0"/>
                        <a:t>Fırın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b="0" dirty="0" smtClean="0"/>
                        <a:t>65,3</a:t>
                      </a:r>
                      <a:endParaRPr lang="tr-TR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Su buharı sistemi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10,5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Türbin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7,0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SCR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12,3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Elektriksel ölçüm ve kontrol teknolojisi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15,5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Kontrol sistemi ve yazılımı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3,0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İnşaat mühendisliği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7,9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Söküm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smtClean="0"/>
                        <a:t>2,7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Bina inşaatı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smtClean="0"/>
                        <a:t>10,7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Denetim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2,2</a:t>
                      </a:r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b="1" dirty="0" smtClean="0"/>
                        <a:t>Toplam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b="1" dirty="0" smtClean="0"/>
                        <a:t>138 Milyon €</a:t>
                      </a:r>
                      <a:endParaRPr lang="tr-TR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4" name="13 Dikdörtgen"/>
          <p:cNvSpPr/>
          <p:nvPr/>
        </p:nvSpPr>
        <p:spPr>
          <a:xfrm>
            <a:off x="428596" y="500042"/>
            <a:ext cx="8358246" cy="50006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r-TR" sz="2200" b="1" dirty="0" err="1" smtClean="0">
                <a:solidFill>
                  <a:schemeClr val="bg1"/>
                </a:solidFill>
              </a:rPr>
              <a:t>Spittelau</a:t>
            </a:r>
            <a:r>
              <a:rPr lang="tr-TR" sz="2200" b="1" dirty="0" smtClean="0">
                <a:solidFill>
                  <a:schemeClr val="bg1"/>
                </a:solidFill>
              </a:rPr>
              <a:t> / Viyana - BÜTÇE</a:t>
            </a:r>
            <a:endParaRPr lang="tr-TR" sz="2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13175-0DDA-41F9-954F-6F769ACB8413}" type="datetime1">
              <a:rPr lang="tr-TR" smtClean="0"/>
              <a:pPr/>
              <a:t>19.10.2017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 smtClean="0"/>
              <a:t>www.pagev.org</a:t>
            </a:r>
            <a:endParaRPr lang="tr-TR"/>
          </a:p>
        </p:txBody>
      </p:sp>
      <p:pic>
        <p:nvPicPr>
          <p:cNvPr id="6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400" y="3258000"/>
            <a:ext cx="282560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l="3587" t="9596" r="15076"/>
          <a:stretch>
            <a:fillRect/>
          </a:stretch>
        </p:blipFill>
        <p:spPr bwMode="auto">
          <a:xfrm>
            <a:off x="4786314" y="1643050"/>
            <a:ext cx="2500330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 descr="C:\Users\yagmur\Desktop\2016120213321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1" y="0"/>
            <a:ext cx="2509225" cy="1666157"/>
          </a:xfrm>
          <a:prstGeom prst="rect">
            <a:avLst/>
          </a:prstGeom>
          <a:noFill/>
        </p:spPr>
      </p:pic>
      <p:pic>
        <p:nvPicPr>
          <p:cNvPr id="14" name="Picture 1" descr="syf 95-3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9562" y="0"/>
            <a:ext cx="2164438" cy="3272221"/>
          </a:xfrm>
          <a:prstGeom prst="rect">
            <a:avLst/>
          </a:prstGeom>
        </p:spPr>
      </p:pic>
      <p:pic>
        <p:nvPicPr>
          <p:cNvPr id="15" name="Picture 6" descr="C:\Users\yagmur\Desktop\PAGÇEV\bülten\çocuklara eğitim\20150221_11474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43240" y="5058000"/>
            <a:ext cx="3200757" cy="180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8" descr="C:\Users\yagmur\Desktop\PAGÇEV\bülten\çocuklara eğitim\20150207_12270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43240" y="3286124"/>
            <a:ext cx="3200756" cy="180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9" descr="C:\Users\yağmur\Desktop\SON EKSİKLER\91. slayt 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4042" y="3714752"/>
            <a:ext cx="3143248" cy="3143248"/>
          </a:xfrm>
          <a:prstGeom prst="rect">
            <a:avLst/>
          </a:prstGeom>
          <a:noFill/>
        </p:spPr>
      </p:pic>
      <p:pic>
        <p:nvPicPr>
          <p:cNvPr id="18" name="Pictur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5513"/>
          <a:stretch>
            <a:fillRect/>
          </a:stretch>
        </p:blipFill>
        <p:spPr>
          <a:xfrm>
            <a:off x="0" y="1571612"/>
            <a:ext cx="3164412" cy="2162834"/>
          </a:xfrm>
          <a:prstGeom prst="rect">
            <a:avLst/>
          </a:prstGeom>
        </p:spPr>
      </p:pic>
      <p:pic>
        <p:nvPicPr>
          <p:cNvPr id="19" name="Picture 13" descr="C:\Users\yağmur\Desktop\SON EKSİKLER\94. slayt 3.JPG"/>
          <p:cNvPicPr>
            <a:picLocks noChangeAspect="1" noChangeArrowheads="1"/>
          </p:cNvPicPr>
          <p:nvPr/>
        </p:nvPicPr>
        <p:blipFill>
          <a:blip r:embed="rId11" cstate="print"/>
          <a:srcRect t="28347"/>
          <a:stretch>
            <a:fillRect/>
          </a:stretch>
        </p:blipFill>
        <p:spPr bwMode="auto">
          <a:xfrm>
            <a:off x="1000100" y="0"/>
            <a:ext cx="3500462" cy="1668971"/>
          </a:xfrm>
          <a:prstGeom prst="rect">
            <a:avLst/>
          </a:prstGeom>
          <a:noFill/>
        </p:spPr>
      </p:pic>
      <p:pic>
        <p:nvPicPr>
          <p:cNvPr id="6146" name="Picture 2" descr="C:\Users\yagmur\Desktop\PAGEV KURUMSAL\PAGEV LOGO\PAGÇEV x (300 x 319)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143240" y="1643050"/>
            <a:ext cx="1697482" cy="1804989"/>
          </a:xfrm>
          <a:prstGeom prst="rect">
            <a:avLst/>
          </a:prstGeom>
          <a:noFill/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13"/>
          <a:srcRect l="27358" r="29652" b="29167"/>
          <a:stretch>
            <a:fillRect/>
          </a:stretch>
        </p:blipFill>
        <p:spPr bwMode="auto">
          <a:xfrm>
            <a:off x="0" y="-18197"/>
            <a:ext cx="1357290" cy="1678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</TotalTime>
  <Words>832</Words>
  <PresentationFormat>Ekran Gösterisi (4:3)</PresentationFormat>
  <Paragraphs>153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18</vt:i4>
      </vt:variant>
    </vt:vector>
  </HeadingPairs>
  <TitlesOfParts>
    <vt:vector size="19" baseType="lpstr">
      <vt:lpstr>Ofis Teması</vt:lpstr>
      <vt:lpstr>AB’de Atık Yönetimi Stratejileri,</vt:lpstr>
      <vt:lpstr>Slayt 2</vt:lpstr>
      <vt:lpstr>Slayt 3</vt:lpstr>
      <vt:lpstr>Slayt 4</vt:lpstr>
      <vt:lpstr>Slayt 5</vt:lpstr>
      <vt:lpstr>Slayt 6</vt:lpstr>
      <vt:lpstr>Slayt 7</vt:lpstr>
      <vt:lpstr>Slayt 8</vt:lpstr>
      <vt:lpstr>Slayt 9</vt:lpstr>
      <vt:lpstr>Slayt 10</vt:lpstr>
      <vt:lpstr>Slayt 11</vt:lpstr>
      <vt:lpstr>Slayt 12</vt:lpstr>
      <vt:lpstr>Slayt 13</vt:lpstr>
      <vt:lpstr>Slayt 14</vt:lpstr>
      <vt:lpstr>Slayt 15</vt:lpstr>
      <vt:lpstr>Slayt 16</vt:lpstr>
      <vt:lpstr>Slayt 17</vt:lpstr>
      <vt:lpstr>Slayt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Slayt 1</dc:title>
  <dc:creator>yagmur</dc:creator>
  <cp:lastModifiedBy>yagmur</cp:lastModifiedBy>
  <cp:revision>63</cp:revision>
  <dcterms:created xsi:type="dcterms:W3CDTF">2017-10-18T18:34:06Z</dcterms:created>
  <dcterms:modified xsi:type="dcterms:W3CDTF">2017-10-19T06:46:23Z</dcterms:modified>
</cp:coreProperties>
</file>