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theme/themeOverride7.xml" ContentType="application/vnd.openxmlformats-officedocument.themeOverride+xml"/>
  <Override PartName="/ppt/charts/chart8.xml" ContentType="application/vnd.openxmlformats-officedocument.drawingml.chart+xml"/>
  <Override PartName="/ppt/theme/themeOverride8.xml" ContentType="application/vnd.openxmlformats-officedocument.themeOverride+xml"/>
  <Override PartName="/ppt/charts/chart9.xml" ContentType="application/vnd.openxmlformats-officedocument.drawingml.chart+xml"/>
  <Override PartName="/ppt/theme/themeOverride9.xml" ContentType="application/vnd.openxmlformats-officedocument.themeOverr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10.xml" ContentType="application/vnd.openxmlformats-officedocument.drawingml.chart+xml"/>
  <Override PartName="/ppt/theme/themeOverride10.xml" ContentType="application/vnd.openxmlformats-officedocument.themeOverride+xml"/>
  <Override PartName="/ppt/charts/chart11.xml" ContentType="application/vnd.openxmlformats-officedocument.drawingml.chart+xml"/>
  <Override PartName="/ppt/theme/themeOverride11.xml" ContentType="application/vnd.openxmlformats-officedocument.themeOverride+xml"/>
  <Override PartName="/ppt/charts/chart12.xml" ContentType="application/vnd.openxmlformats-officedocument.drawingml.chart+xml"/>
  <Override PartName="/ppt/theme/themeOverride12.xml" ContentType="application/vnd.openxmlformats-officedocument.themeOverride+xml"/>
  <Override PartName="/ppt/charts/chart13.xml" ContentType="application/vnd.openxmlformats-officedocument.drawingml.chart+xml"/>
  <Override PartName="/ppt/theme/themeOverride13.xml" ContentType="application/vnd.openxmlformats-officedocument.themeOverride+xml"/>
  <Override PartName="/ppt/charts/chart14.xml" ContentType="application/vnd.openxmlformats-officedocument.drawingml.chart+xml"/>
  <Override PartName="/ppt/theme/themeOverride14.xml" ContentType="application/vnd.openxmlformats-officedocument.themeOverride+xml"/>
  <Override PartName="/ppt/charts/chart15.xml" ContentType="application/vnd.openxmlformats-officedocument.drawingml.chart+xml"/>
  <Override PartName="/ppt/theme/themeOverride15.xml" ContentType="application/vnd.openxmlformats-officedocument.themeOverride+xml"/>
  <Override PartName="/ppt/charts/chart16.xml" ContentType="application/vnd.openxmlformats-officedocument.drawingml.chart+xml"/>
  <Override PartName="/ppt/theme/themeOverride16.xml" ContentType="application/vnd.openxmlformats-officedocument.themeOverr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3"/>
  </p:notesMasterIdLst>
  <p:sldIdLst>
    <p:sldId id="270" r:id="rId2"/>
    <p:sldId id="274" r:id="rId3"/>
    <p:sldId id="413" r:id="rId4"/>
    <p:sldId id="399" r:id="rId5"/>
    <p:sldId id="397" r:id="rId6"/>
    <p:sldId id="542" r:id="rId7"/>
    <p:sldId id="396" r:id="rId8"/>
    <p:sldId id="516" r:id="rId9"/>
    <p:sldId id="439" r:id="rId10"/>
    <p:sldId id="441" r:id="rId11"/>
    <p:sldId id="547" r:id="rId12"/>
    <p:sldId id="484" r:id="rId13"/>
    <p:sldId id="364" r:id="rId14"/>
    <p:sldId id="404" r:id="rId15"/>
    <p:sldId id="426" r:id="rId16"/>
    <p:sldId id="405" r:id="rId17"/>
    <p:sldId id="433" r:id="rId18"/>
    <p:sldId id="506" r:id="rId19"/>
    <p:sldId id="406" r:id="rId20"/>
    <p:sldId id="533" r:id="rId21"/>
    <p:sldId id="534" r:id="rId22"/>
    <p:sldId id="535" r:id="rId23"/>
    <p:sldId id="536" r:id="rId24"/>
    <p:sldId id="545" r:id="rId25"/>
    <p:sldId id="537" r:id="rId26"/>
    <p:sldId id="538" r:id="rId27"/>
    <p:sldId id="548" r:id="rId28"/>
    <p:sldId id="273" r:id="rId29"/>
    <p:sldId id="407" r:id="rId30"/>
    <p:sldId id="541" r:id="rId31"/>
    <p:sldId id="417" r:id="rId32"/>
  </p:sldIdLst>
  <p:sldSz cx="12195175" cy="6859588"/>
  <p:notesSz cx="6858000" cy="9144000"/>
  <p:defaultTextStyle>
    <a:defPPr>
      <a:defRPr lang="ms-MY"/>
    </a:defPPr>
    <a:lvl1pPr marL="0" algn="l" defTabSz="1219444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722" algn="l" defTabSz="1219444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444" algn="l" defTabSz="1219444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9166" algn="l" defTabSz="1219444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888" algn="l" defTabSz="1219444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8610" algn="l" defTabSz="1219444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8332" algn="l" defTabSz="1219444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8053" algn="l" defTabSz="1219444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7775" algn="l" defTabSz="1219444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elis Bitlis" initials="MB" lastIdx="41" clrIdx="0"/>
  <p:cmAuthor id="1" name="Çağla Eker Altınkulp" initials="ÇEA" lastIdx="3" clrIdx="1"/>
  <p:cmAuthor id="2" name="Hulya KURT" initials="HK" lastIdx="2" clrIdx="2">
    <p:extLst>
      <p:ext uri="{19B8F6BF-5375-455C-9EA6-DF929625EA0E}">
        <p15:presenceInfo xmlns:p15="http://schemas.microsoft.com/office/powerpoint/2012/main" xmlns="" userId="Hulya KURT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80000"/>
    <a:srgbClr val="FF2929"/>
    <a:srgbClr val="E4E4E4"/>
    <a:srgbClr val="DDD9C3"/>
    <a:srgbClr val="E60000"/>
    <a:srgbClr val="FDEDEF"/>
    <a:srgbClr val="FCE4E7"/>
    <a:srgbClr val="F9CFD4"/>
    <a:srgbClr val="F08894"/>
    <a:srgbClr val="FF4F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89" autoAdjust="0"/>
    <p:restoredTop sz="90146" autoAdjust="0"/>
  </p:normalViewPr>
  <p:slideViewPr>
    <p:cSldViewPr showGuides="1">
      <p:cViewPr>
        <p:scale>
          <a:sx n="70" d="100"/>
          <a:sy n="70" d="100"/>
        </p:scale>
        <p:origin x="-1002" y="-72"/>
      </p:cViewPr>
      <p:guideLst>
        <p:guide orient="horz" pos="2160"/>
        <p:guide pos="384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al__ma_Sayfas_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al__ma_Sayfas_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al__ma_Sayfas_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al__ma_Sayfas_4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al__ma_Sayfas_5.xlsx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al__ma_Sayfas_6.xlsx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al__ma_Sayfas_7.xlsx"/><Relationship Id="rId1" Type="http://schemas.openxmlformats.org/officeDocument/2006/relationships/themeOverride" Target="../theme/themeOverride7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al__ma_Sayfas_8.xlsx"/><Relationship Id="rId1" Type="http://schemas.openxmlformats.org/officeDocument/2006/relationships/themeOverride" Target="../theme/themeOverride8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al__ma_Sayfas_9.xlsx"/><Relationship Id="rId1" Type="http://schemas.openxmlformats.org/officeDocument/2006/relationships/themeOverride" Target="../theme/themeOverride9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al__ma_Sayfas_10.xlsx"/><Relationship Id="rId1" Type="http://schemas.openxmlformats.org/officeDocument/2006/relationships/themeOverride" Target="../theme/themeOverride10.xm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al__ma_Sayfas_11.xlsx"/><Relationship Id="rId1" Type="http://schemas.openxmlformats.org/officeDocument/2006/relationships/themeOverride" Target="../theme/themeOverride11.xm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al__ma_Sayfas_12.xlsx"/><Relationship Id="rId1" Type="http://schemas.openxmlformats.org/officeDocument/2006/relationships/themeOverride" Target="../theme/themeOverride12.xm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al__ma_Sayfas_13.xlsx"/><Relationship Id="rId1" Type="http://schemas.openxmlformats.org/officeDocument/2006/relationships/themeOverride" Target="../theme/themeOverride13.xm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al__ma_Sayfas_14.xlsx"/><Relationship Id="rId1" Type="http://schemas.openxmlformats.org/officeDocument/2006/relationships/themeOverride" Target="../theme/themeOverride14.xm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al__ma_Sayfas_15.xlsx"/><Relationship Id="rId1" Type="http://schemas.openxmlformats.org/officeDocument/2006/relationships/themeOverride" Target="../theme/themeOverride15.xm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al__ma_Sayfas_16.xlsx"/><Relationship Id="rId1" Type="http://schemas.openxmlformats.org/officeDocument/2006/relationships/themeOverride" Target="../theme/themeOverride1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gradFill>
              <a:gsLst>
                <a:gs pos="0">
                  <a:srgbClr val="0070C0"/>
                </a:gs>
                <a:gs pos="100000">
                  <a:srgbClr val="7030A0"/>
                </a:gs>
              </a:gsLst>
              <a:lin ang="5400000" scaled="1"/>
            </a:gradFill>
            <a:ln>
              <a:noFill/>
            </a:ln>
            <a:effectLst/>
          </c:spPr>
          <c:dPt>
            <c:idx val="0"/>
            <c:bubble3D val="0"/>
            <c:spPr>
              <a:solidFill>
                <a:srgbClr val="C80000"/>
              </a:solidFill>
              <a:ln w="19050">
                <a:noFill/>
              </a:ln>
              <a:effectLst>
                <a:glow>
                  <a:schemeClr val="accent1">
                    <a:alpha val="40000"/>
                  </a:schemeClr>
                </a:glo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128-4582-A6C5-BDE19743BEF5}"/>
              </c:ext>
            </c:extLst>
          </c:dPt>
          <c:dPt>
            <c:idx val="1"/>
            <c:bubble3D val="0"/>
            <c:spPr>
              <a:solidFill>
                <a:sysClr val="windowText" lastClr="000000">
                  <a:lumMod val="75000"/>
                  <a:lumOff val="25000"/>
                </a:sys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128-4582-A6C5-BDE19743BEF5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3.2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128-4582-A6C5-BDE19743BEF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101"/>
        <c:holeSize val="80"/>
      </c:doughnutChart>
      <c:spPr>
        <a:noFill/>
        <a:ln>
          <a:noFill/>
        </a:ln>
        <a:effectLst>
          <a:innerShdw blurRad="63500" dist="50800" dir="13500000">
            <a:prstClr val="black">
              <a:alpha val="50000"/>
            </a:prstClr>
          </a:innerShdw>
        </a:effectLst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gradFill>
              <a:gsLst>
                <a:gs pos="0">
                  <a:srgbClr val="0070C0"/>
                </a:gs>
                <a:gs pos="100000">
                  <a:srgbClr val="7030A0"/>
                </a:gs>
              </a:gsLst>
              <a:lin ang="5400000" scaled="1"/>
            </a:gradFill>
            <a:ln>
              <a:noFill/>
            </a:ln>
            <a:effectLst/>
          </c:spPr>
          <c:dPt>
            <c:idx val="0"/>
            <c:bubble3D val="0"/>
            <c:spPr>
              <a:solidFill>
                <a:srgbClr val="C80000"/>
              </a:solidFill>
              <a:ln w="19050">
                <a:noFill/>
              </a:ln>
              <a:effectLst>
                <a:glow>
                  <a:schemeClr val="accent1">
                    <a:alpha val="40000"/>
                  </a:schemeClr>
                </a:glo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D8B-4B3A-8B7A-B6B68E5CFC8F}"/>
              </c:ext>
            </c:extLst>
          </c:dPt>
          <c:dPt>
            <c:idx val="1"/>
            <c:bubble3D val="0"/>
            <c:spPr>
              <a:solidFill>
                <a:sysClr val="windowText" lastClr="000000">
                  <a:lumMod val="75000"/>
                  <a:lumOff val="25000"/>
                </a:sys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D8B-4B3A-8B7A-B6B68E5CFC8F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6.2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D8B-4B3A-8B7A-B6B68E5CFC8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101"/>
        <c:holeSize val="80"/>
      </c:doughnutChart>
      <c:spPr>
        <a:noFill/>
        <a:ln>
          <a:noFill/>
        </a:ln>
        <a:effectLst>
          <a:innerShdw blurRad="63500" dist="50800" dir="13500000">
            <a:prstClr val="black">
              <a:alpha val="50000"/>
            </a:prstClr>
          </a:innerShdw>
        </a:effectLst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gradFill>
              <a:gsLst>
                <a:gs pos="0">
                  <a:srgbClr val="0070C0"/>
                </a:gs>
                <a:gs pos="100000">
                  <a:srgbClr val="7030A0"/>
                </a:gs>
              </a:gsLst>
              <a:lin ang="5400000" scaled="1"/>
            </a:gradFill>
            <a:ln>
              <a:noFill/>
            </a:ln>
            <a:effectLst/>
          </c:spPr>
          <c:dPt>
            <c:idx val="0"/>
            <c:bubble3D val="0"/>
            <c:spPr>
              <a:solidFill>
                <a:srgbClr val="C80000"/>
              </a:solidFill>
              <a:ln w="19050">
                <a:noFill/>
              </a:ln>
              <a:effectLst>
                <a:glow>
                  <a:schemeClr val="accent1">
                    <a:alpha val="40000"/>
                  </a:schemeClr>
                </a:glo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FCE-40CC-82FA-5D3E61098E51}"/>
              </c:ext>
            </c:extLst>
          </c:dPt>
          <c:dPt>
            <c:idx val="1"/>
            <c:bubble3D val="0"/>
            <c:spPr>
              <a:solidFill>
                <a:sysClr val="windowText" lastClr="000000">
                  <a:lumMod val="75000"/>
                  <a:lumOff val="25000"/>
                </a:sys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FCE-40CC-82FA-5D3E61098E51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2.2000000000000002</c:v>
                </c:pt>
                <c:pt idx="1">
                  <c:v>8.2000000000000011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0FCE-40CC-82FA-5D3E61098E5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101"/>
        <c:holeSize val="80"/>
      </c:doughnutChart>
      <c:spPr>
        <a:noFill/>
        <a:ln>
          <a:noFill/>
        </a:ln>
        <a:effectLst>
          <a:innerShdw blurRad="63500" dist="50800" dir="13500000">
            <a:prstClr val="black">
              <a:alpha val="50000"/>
            </a:prstClr>
          </a:innerShdw>
        </a:effectLst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gradFill>
              <a:gsLst>
                <a:gs pos="0">
                  <a:srgbClr val="0070C0"/>
                </a:gs>
                <a:gs pos="100000">
                  <a:srgbClr val="7030A0"/>
                </a:gs>
              </a:gsLst>
              <a:lin ang="5400000" scaled="1"/>
            </a:gradFill>
            <a:ln>
              <a:noFill/>
            </a:ln>
            <a:effectLst/>
          </c:spPr>
          <c:dPt>
            <c:idx val="0"/>
            <c:bubble3D val="0"/>
            <c:spPr>
              <a:solidFill>
                <a:srgbClr val="C80000"/>
              </a:solidFill>
              <a:ln w="19050">
                <a:noFill/>
              </a:ln>
              <a:effectLst>
                <a:glow>
                  <a:schemeClr val="accent1">
                    <a:alpha val="40000"/>
                  </a:schemeClr>
                </a:glo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95F-4339-BF65-7CC5DBC35A24}"/>
              </c:ext>
            </c:extLst>
          </c:dPt>
          <c:dPt>
            <c:idx val="1"/>
            <c:bubble3D val="0"/>
            <c:spPr>
              <a:solidFill>
                <a:sysClr val="windowText" lastClr="000000">
                  <a:lumMod val="75000"/>
                  <a:lumOff val="25000"/>
                </a:sys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95F-4339-BF65-7CC5DBC35A24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3.2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F95F-4339-BF65-7CC5DBC35A2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101"/>
        <c:holeSize val="80"/>
      </c:doughnutChart>
      <c:spPr>
        <a:noFill/>
        <a:ln>
          <a:noFill/>
        </a:ln>
        <a:effectLst>
          <a:innerShdw blurRad="63500" dist="50800" dir="13500000">
            <a:prstClr val="black">
              <a:alpha val="50000"/>
            </a:prstClr>
          </a:innerShdw>
        </a:effectLst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6267695132152497"/>
          <c:y val="8.4546508144485569E-2"/>
          <c:w val="0.58239106348104797"/>
          <c:h val="0.83090698371102889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gradFill>
              <a:gsLst>
                <a:gs pos="0">
                  <a:srgbClr val="0070C0"/>
                </a:gs>
                <a:gs pos="100000">
                  <a:srgbClr val="7030A0"/>
                </a:gs>
              </a:gsLst>
              <a:lin ang="5400000" scaled="1"/>
            </a:gradFill>
            <a:ln>
              <a:noFill/>
            </a:ln>
            <a:effectLst/>
          </c:spPr>
          <c:dPt>
            <c:idx val="0"/>
            <c:bubble3D val="0"/>
            <c:spPr>
              <a:solidFill>
                <a:srgbClr val="C80000"/>
              </a:solidFill>
              <a:ln w="19050">
                <a:noFill/>
              </a:ln>
              <a:effectLst>
                <a:glow>
                  <a:schemeClr val="accent1">
                    <a:alpha val="40000"/>
                  </a:schemeClr>
                </a:glo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128-4582-A6C5-BDE19743BEF5}"/>
              </c:ext>
            </c:extLst>
          </c:dPt>
          <c:dPt>
            <c:idx val="1"/>
            <c:bubble3D val="0"/>
            <c:spPr>
              <a:solidFill>
                <a:sysClr val="windowText" lastClr="000000">
                  <a:lumMod val="75000"/>
                  <a:lumOff val="25000"/>
                </a:sys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128-4582-A6C5-BDE19743BEF5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3.2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128-4582-A6C5-BDE19743BEF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101"/>
        <c:holeSize val="80"/>
      </c:doughnutChart>
      <c:spPr>
        <a:noFill/>
        <a:ln>
          <a:noFill/>
        </a:ln>
        <a:effectLst>
          <a:innerShdw blurRad="63500" dist="50800" dir="13500000">
            <a:prstClr val="black">
              <a:alpha val="50000"/>
            </a:prstClr>
          </a:innerShdw>
        </a:effectLst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0289940351500343"/>
          <c:y val="7.4730019749694565E-2"/>
          <c:w val="0.56702664033374062"/>
          <c:h val="0.85053996050061087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gradFill>
              <a:gsLst>
                <a:gs pos="0">
                  <a:srgbClr val="0070C0"/>
                </a:gs>
                <a:gs pos="100000">
                  <a:srgbClr val="7030A0"/>
                </a:gs>
              </a:gsLst>
              <a:lin ang="5400000" scaled="1"/>
            </a:gradFill>
            <a:ln>
              <a:noFill/>
            </a:ln>
            <a:effectLst/>
          </c:spPr>
          <c:dPt>
            <c:idx val="0"/>
            <c:bubble3D val="0"/>
            <c:spPr>
              <a:solidFill>
                <a:srgbClr val="C80000"/>
              </a:solidFill>
              <a:ln w="19050">
                <a:noFill/>
              </a:ln>
              <a:effectLst>
                <a:glow>
                  <a:schemeClr val="accent1">
                    <a:alpha val="40000"/>
                  </a:schemeClr>
                </a:glo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D8B-4B3A-8B7A-B6B68E5CFC8F}"/>
              </c:ext>
            </c:extLst>
          </c:dPt>
          <c:dPt>
            <c:idx val="1"/>
            <c:bubble3D val="0"/>
            <c:spPr>
              <a:solidFill>
                <a:sysClr val="windowText" lastClr="000000">
                  <a:lumMod val="75000"/>
                  <a:lumOff val="25000"/>
                </a:sys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D8B-4B3A-8B7A-B6B68E5CFC8F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6.2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D8B-4B3A-8B7A-B6B68E5CFC8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101"/>
        <c:holeSize val="80"/>
      </c:doughnutChart>
      <c:spPr>
        <a:noFill/>
        <a:ln>
          <a:noFill/>
        </a:ln>
        <a:effectLst>
          <a:innerShdw blurRad="63500" dist="50800" dir="13500000">
            <a:prstClr val="black">
              <a:alpha val="50000"/>
            </a:prstClr>
          </a:innerShdw>
        </a:effectLst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2258633560678256"/>
          <c:y val="0.11217726952870825"/>
          <c:w val="0.53496185868846446"/>
          <c:h val="0.80555939948357236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gradFill>
              <a:gsLst>
                <a:gs pos="0">
                  <a:srgbClr val="0070C0"/>
                </a:gs>
                <a:gs pos="100000">
                  <a:srgbClr val="7030A0"/>
                </a:gs>
              </a:gsLst>
              <a:lin ang="5400000" scaled="1"/>
            </a:gradFill>
            <a:ln>
              <a:noFill/>
            </a:ln>
            <a:effectLst/>
          </c:spPr>
          <c:dPt>
            <c:idx val="0"/>
            <c:bubble3D val="0"/>
            <c:spPr>
              <a:solidFill>
                <a:srgbClr val="C80000"/>
              </a:solidFill>
              <a:ln w="19050">
                <a:noFill/>
              </a:ln>
              <a:effectLst>
                <a:glow>
                  <a:schemeClr val="accent1">
                    <a:alpha val="40000"/>
                  </a:schemeClr>
                </a:glo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FCE-40CC-82FA-5D3E61098E51}"/>
              </c:ext>
            </c:extLst>
          </c:dPt>
          <c:dPt>
            <c:idx val="1"/>
            <c:bubble3D val="0"/>
            <c:spPr>
              <a:solidFill>
                <a:sysClr val="windowText" lastClr="000000">
                  <a:lumMod val="75000"/>
                  <a:lumOff val="25000"/>
                </a:sys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FCE-40CC-82FA-5D3E61098E51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2.2000000000000002</c:v>
                </c:pt>
                <c:pt idx="1">
                  <c:v>8.2000000000000011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0FCE-40CC-82FA-5D3E61098E5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101"/>
        <c:holeSize val="80"/>
      </c:doughnutChart>
      <c:spPr>
        <a:noFill/>
        <a:ln>
          <a:noFill/>
        </a:ln>
        <a:effectLst>
          <a:innerShdw blurRad="63500" dist="50800" dir="13500000">
            <a:prstClr val="black">
              <a:alpha val="50000"/>
            </a:prstClr>
          </a:innerShdw>
        </a:effectLst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gradFill>
              <a:gsLst>
                <a:gs pos="0">
                  <a:srgbClr val="0070C0"/>
                </a:gs>
                <a:gs pos="100000">
                  <a:srgbClr val="7030A0"/>
                </a:gs>
              </a:gsLst>
              <a:lin ang="5400000" scaled="1"/>
            </a:gradFill>
            <a:ln>
              <a:noFill/>
            </a:ln>
            <a:effectLst/>
          </c:spPr>
          <c:dPt>
            <c:idx val="0"/>
            <c:bubble3D val="0"/>
            <c:spPr>
              <a:solidFill>
                <a:srgbClr val="C80000"/>
              </a:solidFill>
              <a:ln w="19050">
                <a:noFill/>
              </a:ln>
              <a:effectLst>
                <a:glow>
                  <a:schemeClr val="accent1">
                    <a:alpha val="40000"/>
                  </a:schemeClr>
                </a:glo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48E-4778-828A-95C7F013288D}"/>
              </c:ext>
            </c:extLst>
          </c:dPt>
          <c:dPt>
            <c:idx val="1"/>
            <c:bubble3D val="0"/>
            <c:spPr>
              <a:solidFill>
                <a:sysClr val="windowText" lastClr="000000">
                  <a:lumMod val="75000"/>
                  <a:lumOff val="25000"/>
                </a:sys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48E-4778-828A-95C7F013288D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9.2000000000000011</c:v>
                </c:pt>
                <c:pt idx="1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48E-4778-828A-95C7F013288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101"/>
        <c:holeSize val="80"/>
      </c:doughnutChart>
      <c:spPr>
        <a:noFill/>
        <a:ln>
          <a:noFill/>
        </a:ln>
        <a:effectLst>
          <a:innerShdw blurRad="63500" dist="50800" dir="13500000">
            <a:prstClr val="black">
              <a:alpha val="50000"/>
            </a:prstClr>
          </a:innerShdw>
        </a:effectLst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1527780513730499"/>
          <c:y val="0.14726549998376601"/>
          <c:w val="0.52441319067156567"/>
          <c:h val="0.77173789523972969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gradFill>
              <a:gsLst>
                <a:gs pos="0">
                  <a:srgbClr val="0070C0"/>
                </a:gs>
                <a:gs pos="100000">
                  <a:srgbClr val="7030A0"/>
                </a:gs>
              </a:gsLst>
              <a:lin ang="5400000" scaled="1"/>
            </a:gradFill>
            <a:ln>
              <a:noFill/>
            </a:ln>
            <a:effectLst/>
          </c:spPr>
          <c:dPt>
            <c:idx val="0"/>
            <c:bubble3D val="0"/>
            <c:spPr>
              <a:solidFill>
                <a:srgbClr val="C80000"/>
              </a:solidFill>
              <a:ln w="19050">
                <a:noFill/>
              </a:ln>
              <a:effectLst>
                <a:glow>
                  <a:schemeClr val="accent1">
                    <a:alpha val="40000"/>
                  </a:schemeClr>
                </a:glo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95F-4339-BF65-7CC5DBC35A24}"/>
              </c:ext>
            </c:extLst>
          </c:dPt>
          <c:dPt>
            <c:idx val="1"/>
            <c:bubble3D val="0"/>
            <c:spPr>
              <a:solidFill>
                <a:sysClr val="windowText" lastClr="000000">
                  <a:lumMod val="75000"/>
                  <a:lumOff val="25000"/>
                </a:sys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95F-4339-BF65-7CC5DBC35A24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3.2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F95F-4339-BF65-7CC5DBC35A2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101"/>
        <c:holeSize val="80"/>
      </c:doughnutChart>
      <c:spPr>
        <a:noFill/>
        <a:ln>
          <a:noFill/>
        </a:ln>
        <a:effectLst>
          <a:innerShdw blurRad="63500" dist="50800" dir="13500000">
            <a:prstClr val="black">
              <a:alpha val="50000"/>
            </a:prstClr>
          </a:innerShdw>
        </a:effectLst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gradFill>
              <a:gsLst>
                <a:gs pos="0">
                  <a:srgbClr val="0070C0"/>
                </a:gs>
                <a:gs pos="100000">
                  <a:srgbClr val="7030A0"/>
                </a:gs>
              </a:gsLst>
              <a:lin ang="5400000" scaled="1"/>
            </a:gradFill>
            <a:ln>
              <a:noFill/>
            </a:ln>
            <a:effectLst/>
          </c:spPr>
          <c:dPt>
            <c:idx val="0"/>
            <c:bubble3D val="0"/>
            <c:spPr>
              <a:solidFill>
                <a:srgbClr val="C80000"/>
              </a:solidFill>
              <a:ln w="19050">
                <a:noFill/>
              </a:ln>
              <a:effectLst>
                <a:glow>
                  <a:schemeClr val="accent1">
                    <a:alpha val="40000"/>
                  </a:schemeClr>
                </a:glo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95F-4339-BF65-7CC5DBC35A24}"/>
              </c:ext>
            </c:extLst>
          </c:dPt>
          <c:dPt>
            <c:idx val="1"/>
            <c:bubble3D val="0"/>
            <c:spPr>
              <a:solidFill>
                <a:sysClr val="windowText" lastClr="000000">
                  <a:lumMod val="75000"/>
                  <a:lumOff val="25000"/>
                </a:sys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95F-4339-BF65-7CC5DBC35A24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F95F-4339-BF65-7CC5DBC35A2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01"/>
        <c:holeSize val="80"/>
      </c:doughnutChart>
      <c:spPr>
        <a:noFill/>
        <a:ln>
          <a:noFill/>
        </a:ln>
        <a:effectLst>
          <a:innerShdw blurRad="63500" dist="50800" dir="13500000">
            <a:prstClr val="black">
              <a:alpha val="50000"/>
            </a:prstClr>
          </a:innerShdw>
        </a:effectLst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2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gradFill>
              <a:gsLst>
                <a:gs pos="0">
                  <a:srgbClr val="0070C0"/>
                </a:gs>
                <a:gs pos="100000">
                  <a:srgbClr val="7030A0"/>
                </a:gs>
              </a:gsLst>
              <a:lin ang="5400000" scaled="1"/>
            </a:gradFill>
            <a:ln>
              <a:noFill/>
            </a:ln>
            <a:effectLst/>
          </c:spPr>
          <c:dPt>
            <c:idx val="0"/>
            <c:bubble3D val="0"/>
            <c:spPr>
              <a:solidFill>
                <a:srgbClr val="C80000"/>
              </a:solidFill>
              <a:ln w="19050">
                <a:noFill/>
              </a:ln>
              <a:effectLst>
                <a:glow>
                  <a:schemeClr val="accent1">
                    <a:alpha val="40000"/>
                  </a:schemeClr>
                </a:glo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95F-4339-BF65-7CC5DBC35A24}"/>
              </c:ext>
            </c:extLst>
          </c:dPt>
          <c:dPt>
            <c:idx val="1"/>
            <c:bubble3D val="0"/>
            <c:spPr>
              <a:solidFill>
                <a:sysClr val="windowText" lastClr="000000">
                  <a:lumMod val="75000"/>
                  <a:lumOff val="25000"/>
                </a:sys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95F-4339-BF65-7CC5DBC35A24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F95F-4339-BF65-7CC5DBC35A2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01"/>
        <c:holeSize val="80"/>
      </c:doughnutChart>
      <c:spPr>
        <a:noFill/>
        <a:ln>
          <a:noFill/>
        </a:ln>
        <a:effectLst>
          <a:innerShdw blurRad="63500" dist="50800" dir="13500000">
            <a:prstClr val="black">
              <a:alpha val="50000"/>
            </a:prstClr>
          </a:innerShdw>
        </a:effectLst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2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gradFill>
              <a:gsLst>
                <a:gs pos="0">
                  <a:srgbClr val="0070C0"/>
                </a:gs>
                <a:gs pos="100000">
                  <a:srgbClr val="7030A0"/>
                </a:gs>
              </a:gsLst>
              <a:lin ang="5400000" scaled="1"/>
            </a:gradFill>
            <a:ln>
              <a:noFill/>
            </a:ln>
            <a:effectLst/>
          </c:spPr>
          <c:dPt>
            <c:idx val="0"/>
            <c:bubble3D val="0"/>
            <c:spPr>
              <a:solidFill>
                <a:srgbClr val="C80000"/>
              </a:solidFill>
              <a:ln w="19050">
                <a:noFill/>
              </a:ln>
              <a:effectLst>
                <a:glow>
                  <a:schemeClr val="accent1">
                    <a:alpha val="40000"/>
                  </a:schemeClr>
                </a:glo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48E-4778-828A-95C7F013288D}"/>
              </c:ext>
            </c:extLst>
          </c:dPt>
          <c:dPt>
            <c:idx val="1"/>
            <c:bubble3D val="0"/>
            <c:spPr>
              <a:solidFill>
                <a:sysClr val="windowText" lastClr="000000">
                  <a:lumMod val="75000"/>
                  <a:lumOff val="25000"/>
                </a:sys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48E-4778-828A-95C7F013288D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9.1999999999999993</c:v>
                </c:pt>
                <c:pt idx="1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48E-4778-828A-95C7F013288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01"/>
        <c:holeSize val="80"/>
      </c:doughnutChart>
      <c:spPr>
        <a:noFill/>
        <a:ln>
          <a:noFill/>
        </a:ln>
        <a:effectLst>
          <a:innerShdw blurRad="63500" dist="50800" dir="13500000">
            <a:prstClr val="black">
              <a:alpha val="50000"/>
            </a:prstClr>
          </a:innerShdw>
        </a:effectLst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2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gradFill>
              <a:gsLst>
                <a:gs pos="0">
                  <a:srgbClr val="0070C0"/>
                </a:gs>
                <a:gs pos="100000">
                  <a:srgbClr val="7030A0"/>
                </a:gs>
              </a:gsLst>
              <a:lin ang="5400000" scaled="1"/>
            </a:gradFill>
            <a:ln>
              <a:noFill/>
            </a:ln>
            <a:effectLst/>
          </c:spPr>
          <c:dPt>
            <c:idx val="0"/>
            <c:bubble3D val="0"/>
            <c:spPr>
              <a:solidFill>
                <a:srgbClr val="C80000"/>
              </a:solidFill>
              <a:ln w="19050">
                <a:noFill/>
              </a:ln>
              <a:effectLst>
                <a:glow>
                  <a:schemeClr val="accent1">
                    <a:alpha val="40000"/>
                  </a:schemeClr>
                </a:glo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128-4582-A6C5-BDE19743BEF5}"/>
              </c:ext>
            </c:extLst>
          </c:dPt>
          <c:dPt>
            <c:idx val="1"/>
            <c:bubble3D val="0"/>
            <c:spPr>
              <a:solidFill>
                <a:sysClr val="windowText" lastClr="000000">
                  <a:lumMod val="75000"/>
                  <a:lumOff val="25000"/>
                </a:sys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128-4582-A6C5-BDE19743BEF5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128-4582-A6C5-BDE19743BEF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01"/>
        <c:holeSize val="80"/>
      </c:doughnutChart>
      <c:spPr>
        <a:noFill/>
        <a:ln>
          <a:noFill/>
        </a:ln>
        <a:effectLst>
          <a:innerShdw blurRad="63500" dist="50800" dir="13500000">
            <a:prstClr val="black">
              <a:alpha val="50000"/>
            </a:prstClr>
          </a:innerShdw>
        </a:effectLst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2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gradFill>
              <a:gsLst>
                <a:gs pos="0">
                  <a:srgbClr val="0070C0"/>
                </a:gs>
                <a:gs pos="100000">
                  <a:srgbClr val="7030A0"/>
                </a:gs>
              </a:gsLst>
              <a:lin ang="5400000" scaled="1"/>
            </a:gradFill>
            <a:ln>
              <a:noFill/>
            </a:ln>
            <a:effectLst/>
          </c:spPr>
          <c:dPt>
            <c:idx val="0"/>
            <c:bubble3D val="0"/>
            <c:spPr>
              <a:solidFill>
                <a:srgbClr val="C80000"/>
              </a:solidFill>
              <a:ln w="19050">
                <a:noFill/>
              </a:ln>
              <a:effectLst>
                <a:glow>
                  <a:schemeClr val="accent1">
                    <a:alpha val="40000"/>
                  </a:schemeClr>
                </a:glo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D8B-4B3A-8B7A-B6B68E5CFC8F}"/>
              </c:ext>
            </c:extLst>
          </c:dPt>
          <c:dPt>
            <c:idx val="1"/>
            <c:bubble3D val="0"/>
            <c:spPr>
              <a:solidFill>
                <a:sysClr val="windowText" lastClr="000000">
                  <a:lumMod val="75000"/>
                  <a:lumOff val="25000"/>
                </a:sys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D8B-4B3A-8B7A-B6B68E5CFC8F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6.2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D8B-4B3A-8B7A-B6B68E5CFC8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01"/>
        <c:holeSize val="80"/>
      </c:doughnutChart>
      <c:spPr>
        <a:noFill/>
        <a:ln>
          <a:noFill/>
        </a:ln>
        <a:effectLst>
          <a:innerShdw blurRad="63500" dist="50800" dir="13500000">
            <a:prstClr val="black">
              <a:alpha val="50000"/>
            </a:prstClr>
          </a:innerShdw>
        </a:effectLst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2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gradFill>
              <a:gsLst>
                <a:gs pos="0">
                  <a:srgbClr val="0070C0"/>
                </a:gs>
                <a:gs pos="100000">
                  <a:srgbClr val="7030A0"/>
                </a:gs>
              </a:gsLst>
              <a:lin ang="5400000" scaled="1"/>
            </a:gradFill>
            <a:ln>
              <a:noFill/>
            </a:ln>
            <a:effectLst/>
          </c:spPr>
          <c:dPt>
            <c:idx val="0"/>
            <c:bubble3D val="0"/>
            <c:spPr>
              <a:solidFill>
                <a:srgbClr val="C80000"/>
              </a:solidFill>
              <a:ln w="19050">
                <a:noFill/>
              </a:ln>
              <a:effectLst>
                <a:glow>
                  <a:schemeClr val="accent1">
                    <a:alpha val="40000"/>
                  </a:schemeClr>
                </a:glo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FCE-40CC-82FA-5D3E61098E51}"/>
              </c:ext>
            </c:extLst>
          </c:dPt>
          <c:dPt>
            <c:idx val="1"/>
            <c:bubble3D val="0"/>
            <c:spPr>
              <a:solidFill>
                <a:sysClr val="windowText" lastClr="000000">
                  <a:lumMod val="75000"/>
                  <a:lumOff val="25000"/>
                </a:sys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FCE-40CC-82FA-5D3E61098E51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2.2000000000000002</c:v>
                </c:pt>
                <c:pt idx="1">
                  <c:v>8.1999999999999993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0FCE-40CC-82FA-5D3E61098E5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01"/>
        <c:holeSize val="80"/>
      </c:doughnutChart>
      <c:spPr>
        <a:noFill/>
        <a:ln>
          <a:noFill/>
        </a:ln>
        <a:effectLst>
          <a:innerShdw blurRad="63500" dist="50800" dir="13500000">
            <a:prstClr val="black">
              <a:alpha val="50000"/>
            </a:prstClr>
          </a:innerShdw>
        </a:effectLst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2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gradFill>
              <a:gsLst>
                <a:gs pos="0">
                  <a:srgbClr val="0070C0"/>
                </a:gs>
                <a:gs pos="100000">
                  <a:srgbClr val="7030A0"/>
                </a:gs>
              </a:gsLst>
              <a:lin ang="5400000" scaled="1"/>
            </a:gradFill>
            <a:ln>
              <a:noFill/>
            </a:ln>
            <a:effectLst/>
          </c:spPr>
          <c:dPt>
            <c:idx val="0"/>
            <c:bubble3D val="0"/>
            <c:spPr>
              <a:solidFill>
                <a:srgbClr val="C80000"/>
              </a:solidFill>
              <a:ln w="19050">
                <a:noFill/>
              </a:ln>
              <a:effectLst>
                <a:glow>
                  <a:schemeClr val="accent1">
                    <a:alpha val="40000"/>
                  </a:schemeClr>
                </a:glo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48E-4778-828A-95C7F013288D}"/>
              </c:ext>
            </c:extLst>
          </c:dPt>
          <c:dPt>
            <c:idx val="1"/>
            <c:bubble3D val="0"/>
            <c:spPr>
              <a:solidFill>
                <a:sysClr val="windowText" lastClr="000000">
                  <a:lumMod val="75000"/>
                  <a:lumOff val="25000"/>
                </a:sys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48E-4778-828A-95C7F013288D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9.1999999999999993</c:v>
                </c:pt>
                <c:pt idx="1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48E-4778-828A-95C7F013288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01"/>
        <c:holeSize val="80"/>
      </c:doughnutChart>
      <c:spPr>
        <a:noFill/>
        <a:ln>
          <a:noFill/>
        </a:ln>
        <a:effectLst>
          <a:innerShdw blurRad="63500" dist="50800" dir="13500000">
            <a:prstClr val="black">
              <a:alpha val="50000"/>
            </a:prstClr>
          </a:innerShdw>
        </a:effectLst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F85198-9AF9-48E8-95EB-9E91EC499018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01B867FB-F327-4E97-912C-4BB849DD844F}">
      <dgm:prSet phldrT="[Text]"/>
      <dgm:spPr>
        <a:solidFill>
          <a:srgbClr val="C00000"/>
        </a:solidFill>
        <a:ln>
          <a:solidFill>
            <a:srgbClr val="C00000"/>
          </a:solidFill>
        </a:ln>
      </dgm:spPr>
      <dgm:t>
        <a:bodyPr/>
        <a:lstStyle/>
        <a:p>
          <a:r>
            <a:rPr lang="tr-TR" dirty="0"/>
            <a:t>Kaynağında Azaltma</a:t>
          </a:r>
        </a:p>
      </dgm:t>
    </dgm:pt>
    <dgm:pt modelId="{B73F85C6-C399-44C5-B9DB-44290670A2DB}" type="parTrans" cxnId="{994739E0-13DF-4799-87C3-5E0F8BC276BC}">
      <dgm:prSet/>
      <dgm:spPr/>
      <dgm:t>
        <a:bodyPr/>
        <a:lstStyle/>
        <a:p>
          <a:endParaRPr lang="tr-TR"/>
        </a:p>
      </dgm:t>
    </dgm:pt>
    <dgm:pt modelId="{40712C45-EBF9-4543-89CC-81D079EFC04F}" type="sibTrans" cxnId="{994739E0-13DF-4799-87C3-5E0F8BC276BC}">
      <dgm:prSet/>
      <dgm:spPr>
        <a:solidFill>
          <a:srgbClr val="E60000"/>
        </a:solidFill>
      </dgm:spPr>
      <dgm:t>
        <a:bodyPr/>
        <a:lstStyle/>
        <a:p>
          <a:endParaRPr lang="tr-TR"/>
        </a:p>
      </dgm:t>
    </dgm:pt>
    <dgm:pt modelId="{36EC0257-F3CB-4821-A88D-1D9ED4B4FC81}">
      <dgm:prSet phldrT="[Text]"/>
      <dgm:spPr>
        <a:solidFill>
          <a:srgbClr val="C00000"/>
        </a:solidFill>
        <a:ln>
          <a:solidFill>
            <a:srgbClr val="C00000"/>
          </a:solidFill>
        </a:ln>
      </dgm:spPr>
      <dgm:t>
        <a:bodyPr/>
        <a:lstStyle/>
        <a:p>
          <a:r>
            <a:rPr lang="tr-TR" dirty="0"/>
            <a:t>Geri Dönüşüm</a:t>
          </a:r>
        </a:p>
      </dgm:t>
    </dgm:pt>
    <dgm:pt modelId="{2B3879A8-50EC-4570-9B3A-8F7125F8E9DF}" type="parTrans" cxnId="{21D240B9-8DFB-4597-9A54-6485A99450A0}">
      <dgm:prSet/>
      <dgm:spPr/>
      <dgm:t>
        <a:bodyPr/>
        <a:lstStyle/>
        <a:p>
          <a:endParaRPr lang="tr-TR"/>
        </a:p>
      </dgm:t>
    </dgm:pt>
    <dgm:pt modelId="{BEF33453-D913-478B-B15D-D853C5FEF571}" type="sibTrans" cxnId="{21D240B9-8DFB-4597-9A54-6485A99450A0}">
      <dgm:prSet/>
      <dgm:spPr>
        <a:solidFill>
          <a:srgbClr val="E60000"/>
        </a:solidFill>
      </dgm:spPr>
      <dgm:t>
        <a:bodyPr/>
        <a:lstStyle/>
        <a:p>
          <a:endParaRPr lang="tr-TR"/>
        </a:p>
      </dgm:t>
    </dgm:pt>
    <dgm:pt modelId="{BAF360B7-E192-4974-A4B9-3EB684491D81}">
      <dgm:prSet phldrT="[Text]"/>
      <dgm:spPr>
        <a:solidFill>
          <a:srgbClr val="C00000"/>
        </a:solidFill>
        <a:ln>
          <a:solidFill>
            <a:srgbClr val="C00000"/>
          </a:solidFill>
        </a:ln>
      </dgm:spPr>
      <dgm:t>
        <a:bodyPr/>
        <a:lstStyle/>
        <a:p>
          <a:r>
            <a:rPr lang="tr-TR" dirty="0"/>
            <a:t>Sıfır Atık</a:t>
          </a:r>
        </a:p>
      </dgm:t>
    </dgm:pt>
    <dgm:pt modelId="{D0DABAF2-52A2-43EA-B3B1-60BDF8997097}" type="parTrans" cxnId="{06755D6B-842D-40F0-B799-FA557109B6F7}">
      <dgm:prSet/>
      <dgm:spPr/>
      <dgm:t>
        <a:bodyPr/>
        <a:lstStyle/>
        <a:p>
          <a:endParaRPr lang="tr-TR"/>
        </a:p>
      </dgm:t>
    </dgm:pt>
    <dgm:pt modelId="{BB66E762-ABCF-4312-8D1F-98DD94A5BC04}" type="sibTrans" cxnId="{06755D6B-842D-40F0-B799-FA557109B6F7}">
      <dgm:prSet/>
      <dgm:spPr>
        <a:solidFill>
          <a:srgbClr val="E60000"/>
        </a:solidFill>
      </dgm:spPr>
      <dgm:t>
        <a:bodyPr/>
        <a:lstStyle/>
        <a:p>
          <a:endParaRPr lang="tr-TR"/>
        </a:p>
      </dgm:t>
    </dgm:pt>
    <dgm:pt modelId="{3ABF42EB-195A-4129-96D8-252E1B3C9885}">
      <dgm:prSet/>
      <dgm:spPr>
        <a:solidFill>
          <a:srgbClr val="C00000"/>
        </a:solidFill>
        <a:ln>
          <a:solidFill>
            <a:srgbClr val="C00000"/>
          </a:solidFill>
        </a:ln>
      </dgm:spPr>
      <dgm:t>
        <a:bodyPr/>
        <a:lstStyle/>
        <a:p>
          <a:r>
            <a:rPr lang="tr-TR" dirty="0"/>
            <a:t>Endüstriyel Simbiyoz</a:t>
          </a:r>
        </a:p>
      </dgm:t>
    </dgm:pt>
    <dgm:pt modelId="{C35DAEBA-B461-4509-B4EC-6B2EA7A9263A}" type="parTrans" cxnId="{3CE10612-D417-43BE-BB3D-22EC31F53633}">
      <dgm:prSet/>
      <dgm:spPr/>
      <dgm:t>
        <a:bodyPr/>
        <a:lstStyle/>
        <a:p>
          <a:endParaRPr lang="tr-TR"/>
        </a:p>
      </dgm:t>
    </dgm:pt>
    <dgm:pt modelId="{14D4B3F4-38D0-4453-95FB-118225055F4C}" type="sibTrans" cxnId="{3CE10612-D417-43BE-BB3D-22EC31F53633}">
      <dgm:prSet/>
      <dgm:spPr/>
      <dgm:t>
        <a:bodyPr/>
        <a:lstStyle/>
        <a:p>
          <a:endParaRPr lang="tr-TR"/>
        </a:p>
      </dgm:t>
    </dgm:pt>
    <dgm:pt modelId="{DA93B510-5F2E-40BF-BB74-DA11B057085B}" type="pres">
      <dgm:prSet presAssocID="{CAF85198-9AF9-48E8-95EB-9E91EC499018}" presName="Name0" presStyleCnt="0">
        <dgm:presLayoutVars>
          <dgm:dir/>
          <dgm:resizeHandles val="exact"/>
        </dgm:presLayoutVars>
      </dgm:prSet>
      <dgm:spPr/>
    </dgm:pt>
    <dgm:pt modelId="{EC83ED0E-FB26-4C1D-9D02-B664F53C60A3}" type="pres">
      <dgm:prSet presAssocID="{01B867FB-F327-4E97-912C-4BB849DD844F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28A8F8C5-982F-4A46-8E37-DAE40D25B936}" type="pres">
      <dgm:prSet presAssocID="{40712C45-EBF9-4543-89CC-81D079EFC04F}" presName="sibTrans" presStyleLbl="sibTrans2D1" presStyleIdx="0" presStyleCnt="3"/>
      <dgm:spPr/>
      <dgm:t>
        <a:bodyPr/>
        <a:lstStyle/>
        <a:p>
          <a:endParaRPr lang="tr-TR"/>
        </a:p>
      </dgm:t>
    </dgm:pt>
    <dgm:pt modelId="{BF26BB51-815B-4A48-AE5A-A189DF00C990}" type="pres">
      <dgm:prSet presAssocID="{40712C45-EBF9-4543-89CC-81D079EFC04F}" presName="connectorText" presStyleLbl="sibTrans2D1" presStyleIdx="0" presStyleCnt="3"/>
      <dgm:spPr/>
      <dgm:t>
        <a:bodyPr/>
        <a:lstStyle/>
        <a:p>
          <a:endParaRPr lang="tr-TR"/>
        </a:p>
      </dgm:t>
    </dgm:pt>
    <dgm:pt modelId="{3F2C29E2-D0D6-400D-86F1-99C6E37F4ED2}" type="pres">
      <dgm:prSet presAssocID="{36EC0257-F3CB-4821-A88D-1D9ED4B4FC81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A139090F-83B5-4D09-A60D-55E84179CCA7}" type="pres">
      <dgm:prSet presAssocID="{BEF33453-D913-478B-B15D-D853C5FEF571}" presName="sibTrans" presStyleLbl="sibTrans2D1" presStyleIdx="1" presStyleCnt="3"/>
      <dgm:spPr/>
      <dgm:t>
        <a:bodyPr/>
        <a:lstStyle/>
        <a:p>
          <a:endParaRPr lang="tr-TR"/>
        </a:p>
      </dgm:t>
    </dgm:pt>
    <dgm:pt modelId="{0914F9F6-6ED0-4635-A7C7-F21D152E6528}" type="pres">
      <dgm:prSet presAssocID="{BEF33453-D913-478B-B15D-D853C5FEF571}" presName="connectorText" presStyleLbl="sibTrans2D1" presStyleIdx="1" presStyleCnt="3"/>
      <dgm:spPr/>
      <dgm:t>
        <a:bodyPr/>
        <a:lstStyle/>
        <a:p>
          <a:endParaRPr lang="tr-TR"/>
        </a:p>
      </dgm:t>
    </dgm:pt>
    <dgm:pt modelId="{9CC5A63C-1747-4AA6-B94D-B81ED2E0DEFA}" type="pres">
      <dgm:prSet presAssocID="{BAF360B7-E192-4974-A4B9-3EB684491D81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FCFCB294-8DC4-4A2D-A4AB-334F7381DB06}" type="pres">
      <dgm:prSet presAssocID="{BB66E762-ABCF-4312-8D1F-98DD94A5BC04}" presName="sibTrans" presStyleLbl="sibTrans2D1" presStyleIdx="2" presStyleCnt="3"/>
      <dgm:spPr/>
      <dgm:t>
        <a:bodyPr/>
        <a:lstStyle/>
        <a:p>
          <a:endParaRPr lang="tr-TR"/>
        </a:p>
      </dgm:t>
    </dgm:pt>
    <dgm:pt modelId="{81C77E59-3F62-42D9-95E5-38F9BFEB1364}" type="pres">
      <dgm:prSet presAssocID="{BB66E762-ABCF-4312-8D1F-98DD94A5BC04}" presName="connectorText" presStyleLbl="sibTrans2D1" presStyleIdx="2" presStyleCnt="3"/>
      <dgm:spPr/>
      <dgm:t>
        <a:bodyPr/>
        <a:lstStyle/>
        <a:p>
          <a:endParaRPr lang="tr-TR"/>
        </a:p>
      </dgm:t>
    </dgm:pt>
    <dgm:pt modelId="{DA6105D0-BC05-4C2E-A1FA-EF0395B2263B}" type="pres">
      <dgm:prSet presAssocID="{3ABF42EB-195A-4129-96D8-252E1B3C9885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9EDB02B4-F666-4514-990C-1A13637BDBCE}" type="presOf" srcId="{BB66E762-ABCF-4312-8D1F-98DD94A5BC04}" destId="{FCFCB294-8DC4-4A2D-A4AB-334F7381DB06}" srcOrd="0" destOrd="0" presId="urn:microsoft.com/office/officeart/2005/8/layout/process1"/>
    <dgm:cxn modelId="{0ADC7C94-DA93-49A4-9FFC-835CFF28FFB8}" type="presOf" srcId="{36EC0257-F3CB-4821-A88D-1D9ED4B4FC81}" destId="{3F2C29E2-D0D6-400D-86F1-99C6E37F4ED2}" srcOrd="0" destOrd="0" presId="urn:microsoft.com/office/officeart/2005/8/layout/process1"/>
    <dgm:cxn modelId="{D5A98C74-F79E-4C4E-8F84-82DFAFFB4754}" type="presOf" srcId="{3ABF42EB-195A-4129-96D8-252E1B3C9885}" destId="{DA6105D0-BC05-4C2E-A1FA-EF0395B2263B}" srcOrd="0" destOrd="0" presId="urn:microsoft.com/office/officeart/2005/8/layout/process1"/>
    <dgm:cxn modelId="{67DD8B14-071B-47C4-9EE4-D425B7E5D38C}" type="presOf" srcId="{01B867FB-F327-4E97-912C-4BB849DD844F}" destId="{EC83ED0E-FB26-4C1D-9D02-B664F53C60A3}" srcOrd="0" destOrd="0" presId="urn:microsoft.com/office/officeart/2005/8/layout/process1"/>
    <dgm:cxn modelId="{28D1BC0B-6B4F-46ED-9536-30022549BC97}" type="presOf" srcId="{CAF85198-9AF9-48E8-95EB-9E91EC499018}" destId="{DA93B510-5F2E-40BF-BB74-DA11B057085B}" srcOrd="0" destOrd="0" presId="urn:microsoft.com/office/officeart/2005/8/layout/process1"/>
    <dgm:cxn modelId="{39420103-6773-4E52-9E17-50CA3DD13C73}" type="presOf" srcId="{40712C45-EBF9-4543-89CC-81D079EFC04F}" destId="{BF26BB51-815B-4A48-AE5A-A189DF00C990}" srcOrd="1" destOrd="0" presId="urn:microsoft.com/office/officeart/2005/8/layout/process1"/>
    <dgm:cxn modelId="{F3850317-6369-4FFD-A556-251D4966312A}" type="presOf" srcId="{BEF33453-D913-478B-B15D-D853C5FEF571}" destId="{A139090F-83B5-4D09-A60D-55E84179CCA7}" srcOrd="0" destOrd="0" presId="urn:microsoft.com/office/officeart/2005/8/layout/process1"/>
    <dgm:cxn modelId="{84334141-A3D6-426C-82ED-CB9F0DDA8A96}" type="presOf" srcId="{BEF33453-D913-478B-B15D-D853C5FEF571}" destId="{0914F9F6-6ED0-4635-A7C7-F21D152E6528}" srcOrd="1" destOrd="0" presId="urn:microsoft.com/office/officeart/2005/8/layout/process1"/>
    <dgm:cxn modelId="{994739E0-13DF-4799-87C3-5E0F8BC276BC}" srcId="{CAF85198-9AF9-48E8-95EB-9E91EC499018}" destId="{01B867FB-F327-4E97-912C-4BB849DD844F}" srcOrd="0" destOrd="0" parTransId="{B73F85C6-C399-44C5-B9DB-44290670A2DB}" sibTransId="{40712C45-EBF9-4543-89CC-81D079EFC04F}"/>
    <dgm:cxn modelId="{21D240B9-8DFB-4597-9A54-6485A99450A0}" srcId="{CAF85198-9AF9-48E8-95EB-9E91EC499018}" destId="{36EC0257-F3CB-4821-A88D-1D9ED4B4FC81}" srcOrd="1" destOrd="0" parTransId="{2B3879A8-50EC-4570-9B3A-8F7125F8E9DF}" sibTransId="{BEF33453-D913-478B-B15D-D853C5FEF571}"/>
    <dgm:cxn modelId="{C7493DD1-577C-499E-A450-BB3463E4A323}" type="presOf" srcId="{BAF360B7-E192-4974-A4B9-3EB684491D81}" destId="{9CC5A63C-1747-4AA6-B94D-B81ED2E0DEFA}" srcOrd="0" destOrd="0" presId="urn:microsoft.com/office/officeart/2005/8/layout/process1"/>
    <dgm:cxn modelId="{7E7E0B2E-C555-422E-8F88-D4D154F611B3}" type="presOf" srcId="{40712C45-EBF9-4543-89CC-81D079EFC04F}" destId="{28A8F8C5-982F-4A46-8E37-DAE40D25B936}" srcOrd="0" destOrd="0" presId="urn:microsoft.com/office/officeart/2005/8/layout/process1"/>
    <dgm:cxn modelId="{C7FBBBE1-6607-4B18-A0F0-E71EA7FE5BA0}" type="presOf" srcId="{BB66E762-ABCF-4312-8D1F-98DD94A5BC04}" destId="{81C77E59-3F62-42D9-95E5-38F9BFEB1364}" srcOrd="1" destOrd="0" presId="urn:microsoft.com/office/officeart/2005/8/layout/process1"/>
    <dgm:cxn modelId="{3CE10612-D417-43BE-BB3D-22EC31F53633}" srcId="{CAF85198-9AF9-48E8-95EB-9E91EC499018}" destId="{3ABF42EB-195A-4129-96D8-252E1B3C9885}" srcOrd="3" destOrd="0" parTransId="{C35DAEBA-B461-4509-B4EC-6B2EA7A9263A}" sibTransId="{14D4B3F4-38D0-4453-95FB-118225055F4C}"/>
    <dgm:cxn modelId="{06755D6B-842D-40F0-B799-FA557109B6F7}" srcId="{CAF85198-9AF9-48E8-95EB-9E91EC499018}" destId="{BAF360B7-E192-4974-A4B9-3EB684491D81}" srcOrd="2" destOrd="0" parTransId="{D0DABAF2-52A2-43EA-B3B1-60BDF8997097}" sibTransId="{BB66E762-ABCF-4312-8D1F-98DD94A5BC04}"/>
    <dgm:cxn modelId="{B4AF22D8-D34E-43AD-AC9B-DB139A38A9CF}" type="presParOf" srcId="{DA93B510-5F2E-40BF-BB74-DA11B057085B}" destId="{EC83ED0E-FB26-4C1D-9D02-B664F53C60A3}" srcOrd="0" destOrd="0" presId="urn:microsoft.com/office/officeart/2005/8/layout/process1"/>
    <dgm:cxn modelId="{9F7F23AF-EC3C-419A-8D3E-1E2CC10A9456}" type="presParOf" srcId="{DA93B510-5F2E-40BF-BB74-DA11B057085B}" destId="{28A8F8C5-982F-4A46-8E37-DAE40D25B936}" srcOrd="1" destOrd="0" presId="urn:microsoft.com/office/officeart/2005/8/layout/process1"/>
    <dgm:cxn modelId="{DC8E92B5-D829-44F0-8C6D-4EF95E8D79C1}" type="presParOf" srcId="{28A8F8C5-982F-4A46-8E37-DAE40D25B936}" destId="{BF26BB51-815B-4A48-AE5A-A189DF00C990}" srcOrd="0" destOrd="0" presId="urn:microsoft.com/office/officeart/2005/8/layout/process1"/>
    <dgm:cxn modelId="{9A9781E5-4B5A-48EA-8838-F00226D659BA}" type="presParOf" srcId="{DA93B510-5F2E-40BF-BB74-DA11B057085B}" destId="{3F2C29E2-D0D6-400D-86F1-99C6E37F4ED2}" srcOrd="2" destOrd="0" presId="urn:microsoft.com/office/officeart/2005/8/layout/process1"/>
    <dgm:cxn modelId="{9E2A0420-93BE-4A31-B2DA-F725D8FFC6CC}" type="presParOf" srcId="{DA93B510-5F2E-40BF-BB74-DA11B057085B}" destId="{A139090F-83B5-4D09-A60D-55E84179CCA7}" srcOrd="3" destOrd="0" presId="urn:microsoft.com/office/officeart/2005/8/layout/process1"/>
    <dgm:cxn modelId="{36B81D43-5FC3-4B2A-9DE8-065E8EC5E1BB}" type="presParOf" srcId="{A139090F-83B5-4D09-A60D-55E84179CCA7}" destId="{0914F9F6-6ED0-4635-A7C7-F21D152E6528}" srcOrd="0" destOrd="0" presId="urn:microsoft.com/office/officeart/2005/8/layout/process1"/>
    <dgm:cxn modelId="{8F2C319D-B107-4A75-92E9-17CDFA8AFCF7}" type="presParOf" srcId="{DA93B510-5F2E-40BF-BB74-DA11B057085B}" destId="{9CC5A63C-1747-4AA6-B94D-B81ED2E0DEFA}" srcOrd="4" destOrd="0" presId="urn:microsoft.com/office/officeart/2005/8/layout/process1"/>
    <dgm:cxn modelId="{BB0CD436-5892-41CC-9193-2E4240632E80}" type="presParOf" srcId="{DA93B510-5F2E-40BF-BB74-DA11B057085B}" destId="{FCFCB294-8DC4-4A2D-A4AB-334F7381DB06}" srcOrd="5" destOrd="0" presId="urn:microsoft.com/office/officeart/2005/8/layout/process1"/>
    <dgm:cxn modelId="{EF8CAB51-586C-4B3C-9E59-9B94A829678A}" type="presParOf" srcId="{FCFCB294-8DC4-4A2D-A4AB-334F7381DB06}" destId="{81C77E59-3F62-42D9-95E5-38F9BFEB1364}" srcOrd="0" destOrd="0" presId="urn:microsoft.com/office/officeart/2005/8/layout/process1"/>
    <dgm:cxn modelId="{048B15B6-2D09-4374-8D81-56A0C217CF39}" type="presParOf" srcId="{DA93B510-5F2E-40BF-BB74-DA11B057085B}" destId="{DA6105D0-BC05-4C2E-A1FA-EF0395B2263B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83ED0E-FB26-4C1D-9D02-B664F53C60A3}">
      <dsp:nvSpPr>
        <dsp:cNvPr id="0" name=""/>
        <dsp:cNvSpPr/>
      </dsp:nvSpPr>
      <dsp:spPr>
        <a:xfrm>
          <a:off x="3590" y="1987755"/>
          <a:ext cx="1569679" cy="941807"/>
        </a:xfrm>
        <a:prstGeom prst="roundRect">
          <a:avLst>
            <a:gd name="adj" fmla="val 10000"/>
          </a:avLst>
        </a:prstGeom>
        <a:solidFill>
          <a:srgbClr val="C00000"/>
        </a:solidFill>
        <a:ln w="25400" cap="flat" cmpd="sng" algn="ctr">
          <a:solidFill>
            <a:srgbClr val="C0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kern="1200" dirty="0"/>
            <a:t>Kaynağında Azaltma</a:t>
          </a:r>
        </a:p>
      </dsp:txBody>
      <dsp:txXfrm>
        <a:off x="31175" y="2015340"/>
        <a:ext cx="1514509" cy="886637"/>
      </dsp:txXfrm>
    </dsp:sp>
    <dsp:sp modelId="{28A8F8C5-982F-4A46-8E37-DAE40D25B936}">
      <dsp:nvSpPr>
        <dsp:cNvPr id="0" name=""/>
        <dsp:cNvSpPr/>
      </dsp:nvSpPr>
      <dsp:spPr>
        <a:xfrm>
          <a:off x="1730237" y="2264019"/>
          <a:ext cx="332772" cy="389280"/>
        </a:xfrm>
        <a:prstGeom prst="rightArrow">
          <a:avLst>
            <a:gd name="adj1" fmla="val 60000"/>
            <a:gd name="adj2" fmla="val 50000"/>
          </a:avLst>
        </a:prstGeom>
        <a:solidFill>
          <a:srgbClr val="E6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1600" kern="1200"/>
        </a:p>
      </dsp:txBody>
      <dsp:txXfrm>
        <a:off x="1730237" y="2341875"/>
        <a:ext cx="232940" cy="233568"/>
      </dsp:txXfrm>
    </dsp:sp>
    <dsp:sp modelId="{3F2C29E2-D0D6-400D-86F1-99C6E37F4ED2}">
      <dsp:nvSpPr>
        <dsp:cNvPr id="0" name=""/>
        <dsp:cNvSpPr/>
      </dsp:nvSpPr>
      <dsp:spPr>
        <a:xfrm>
          <a:off x="2201141" y="1987755"/>
          <a:ext cx="1569679" cy="941807"/>
        </a:xfrm>
        <a:prstGeom prst="roundRect">
          <a:avLst>
            <a:gd name="adj" fmla="val 10000"/>
          </a:avLst>
        </a:prstGeom>
        <a:solidFill>
          <a:srgbClr val="C00000"/>
        </a:solidFill>
        <a:ln w="25400" cap="flat" cmpd="sng" algn="ctr">
          <a:solidFill>
            <a:srgbClr val="C0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kern="1200" dirty="0"/>
            <a:t>Geri Dönüşüm</a:t>
          </a:r>
        </a:p>
      </dsp:txBody>
      <dsp:txXfrm>
        <a:off x="2228726" y="2015340"/>
        <a:ext cx="1514509" cy="886637"/>
      </dsp:txXfrm>
    </dsp:sp>
    <dsp:sp modelId="{A139090F-83B5-4D09-A60D-55E84179CCA7}">
      <dsp:nvSpPr>
        <dsp:cNvPr id="0" name=""/>
        <dsp:cNvSpPr/>
      </dsp:nvSpPr>
      <dsp:spPr>
        <a:xfrm>
          <a:off x="3927789" y="2264019"/>
          <a:ext cx="332772" cy="389280"/>
        </a:xfrm>
        <a:prstGeom prst="rightArrow">
          <a:avLst>
            <a:gd name="adj1" fmla="val 60000"/>
            <a:gd name="adj2" fmla="val 50000"/>
          </a:avLst>
        </a:prstGeom>
        <a:solidFill>
          <a:srgbClr val="E6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1600" kern="1200"/>
        </a:p>
      </dsp:txBody>
      <dsp:txXfrm>
        <a:off x="3927789" y="2341875"/>
        <a:ext cx="232940" cy="233568"/>
      </dsp:txXfrm>
    </dsp:sp>
    <dsp:sp modelId="{9CC5A63C-1747-4AA6-B94D-B81ED2E0DEFA}">
      <dsp:nvSpPr>
        <dsp:cNvPr id="0" name=""/>
        <dsp:cNvSpPr/>
      </dsp:nvSpPr>
      <dsp:spPr>
        <a:xfrm>
          <a:off x="4398693" y="1987755"/>
          <a:ext cx="1569679" cy="941807"/>
        </a:xfrm>
        <a:prstGeom prst="roundRect">
          <a:avLst>
            <a:gd name="adj" fmla="val 10000"/>
          </a:avLst>
        </a:prstGeom>
        <a:solidFill>
          <a:srgbClr val="C00000"/>
        </a:solidFill>
        <a:ln w="25400" cap="flat" cmpd="sng" algn="ctr">
          <a:solidFill>
            <a:srgbClr val="C0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kern="1200" dirty="0"/>
            <a:t>Sıfır Atık</a:t>
          </a:r>
        </a:p>
      </dsp:txBody>
      <dsp:txXfrm>
        <a:off x="4426278" y="2015340"/>
        <a:ext cx="1514509" cy="886637"/>
      </dsp:txXfrm>
    </dsp:sp>
    <dsp:sp modelId="{FCFCB294-8DC4-4A2D-A4AB-334F7381DB06}">
      <dsp:nvSpPr>
        <dsp:cNvPr id="0" name=""/>
        <dsp:cNvSpPr/>
      </dsp:nvSpPr>
      <dsp:spPr>
        <a:xfrm>
          <a:off x="6125341" y="2264019"/>
          <a:ext cx="332772" cy="389280"/>
        </a:xfrm>
        <a:prstGeom prst="rightArrow">
          <a:avLst>
            <a:gd name="adj1" fmla="val 60000"/>
            <a:gd name="adj2" fmla="val 50000"/>
          </a:avLst>
        </a:prstGeom>
        <a:solidFill>
          <a:srgbClr val="E6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1600" kern="1200"/>
        </a:p>
      </dsp:txBody>
      <dsp:txXfrm>
        <a:off x="6125341" y="2341875"/>
        <a:ext cx="232940" cy="233568"/>
      </dsp:txXfrm>
    </dsp:sp>
    <dsp:sp modelId="{DA6105D0-BC05-4C2E-A1FA-EF0395B2263B}">
      <dsp:nvSpPr>
        <dsp:cNvPr id="0" name=""/>
        <dsp:cNvSpPr/>
      </dsp:nvSpPr>
      <dsp:spPr>
        <a:xfrm>
          <a:off x="6596245" y="1987755"/>
          <a:ext cx="1569679" cy="941807"/>
        </a:xfrm>
        <a:prstGeom prst="roundRect">
          <a:avLst>
            <a:gd name="adj" fmla="val 10000"/>
          </a:avLst>
        </a:prstGeom>
        <a:solidFill>
          <a:srgbClr val="C00000"/>
        </a:solidFill>
        <a:ln w="25400" cap="flat" cmpd="sng" algn="ctr">
          <a:solidFill>
            <a:srgbClr val="C0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kern="1200" dirty="0"/>
            <a:t>Endüstriyel Simbiyoz</a:t>
          </a:r>
        </a:p>
      </dsp:txBody>
      <dsp:txXfrm>
        <a:off x="6623830" y="2015340"/>
        <a:ext cx="1514509" cy="8866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ms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CD2380-E258-4037-BFCA-402EA7EBC9DE}" type="datetimeFigureOut">
              <a:rPr lang="ms-MY" smtClean="0"/>
              <a:pPr/>
              <a:t>20/11/2018</a:t>
            </a:fld>
            <a:endParaRPr lang="ms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ms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ms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ms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69EF49-5B54-4C78-AD5B-7FF2C2B876DD}" type="slidenum">
              <a:rPr lang="ms-MY" smtClean="0"/>
              <a:pPr/>
              <a:t>‹#›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2956021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9EF49-5B54-4C78-AD5B-7FF2C2B876DD}" type="slidenum">
              <a:rPr lang="ms-MY" smtClean="0"/>
              <a:pPr/>
              <a:t>1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39956981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9EF49-5B54-4C78-AD5B-7FF2C2B876DD}" type="slidenum">
              <a:rPr lang="ms-MY" smtClean="0"/>
              <a:pPr/>
              <a:t>4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7680570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9EF49-5B54-4C78-AD5B-7FF2C2B876DD}" type="slidenum">
              <a:rPr lang="ms-MY" smtClean="0"/>
              <a:pPr/>
              <a:t>5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22977597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9EF49-5B54-4C78-AD5B-7FF2C2B876DD}" type="slidenum">
              <a:rPr lang="ms-MY" smtClean="0"/>
              <a:t>6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37430633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9EF49-5B54-4C78-AD5B-7FF2C2B876DD}" type="slidenum">
              <a:rPr lang="ms-MY" smtClean="0"/>
              <a:pPr/>
              <a:t>7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4080125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9EF49-5B54-4C78-AD5B-7FF2C2B876DD}" type="slidenum">
              <a:rPr lang="ms-MY" smtClean="0"/>
              <a:pPr/>
              <a:t>8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28099623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9EF49-5B54-4C78-AD5B-7FF2C2B876DD}" type="slidenum">
              <a:rPr lang="ms-MY" smtClean="0"/>
              <a:pPr/>
              <a:t>9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2636218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9EF49-5B54-4C78-AD5B-7FF2C2B876DD}" type="slidenum">
              <a:rPr lang="ms-MY" smtClean="0"/>
              <a:pPr/>
              <a:t>10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31234771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9EF49-5B54-4C78-AD5B-7FF2C2B876DD}" type="slidenum">
              <a:rPr lang="ms-MY" smtClean="0"/>
              <a:pPr/>
              <a:t>12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31139305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9EF49-5B54-4C78-AD5B-7FF2C2B876DD}" type="slidenum">
              <a:rPr lang="ms-MY" smtClean="0"/>
              <a:pPr/>
              <a:t>13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41482479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9EF49-5B54-4C78-AD5B-7FF2C2B876DD}" type="slidenum">
              <a:rPr lang="ms-MY" smtClean="0"/>
              <a:pPr/>
              <a:t>14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41419903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9EF49-5B54-4C78-AD5B-7FF2C2B876DD}" type="slidenum">
              <a:rPr lang="ms-MY" smtClean="0"/>
              <a:pPr/>
              <a:t>15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5864961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9EF49-5B54-4C78-AD5B-7FF2C2B876DD}" type="slidenum">
              <a:rPr lang="ms-MY" smtClean="0"/>
              <a:pPr/>
              <a:t>16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25403928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9EF49-5B54-4C78-AD5B-7FF2C2B876DD}" type="slidenum">
              <a:rPr lang="ms-MY" smtClean="0"/>
              <a:pPr/>
              <a:t>17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17896019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9EF49-5B54-4C78-AD5B-7FF2C2B876DD}" type="slidenum">
              <a:rPr lang="ms-MY" smtClean="0"/>
              <a:pPr/>
              <a:t>18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10947985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9EF49-5B54-4C78-AD5B-7FF2C2B876DD}" type="slidenum">
              <a:rPr lang="ms-MY" smtClean="0"/>
              <a:pPr/>
              <a:t>19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9513288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9EF49-5B54-4C78-AD5B-7FF2C2B876DD}" type="slidenum">
              <a:rPr lang="ms-MY" smtClean="0"/>
              <a:pPr/>
              <a:t>20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254570535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9EF49-5B54-4C78-AD5B-7FF2C2B876DD}" type="slidenum">
              <a:rPr lang="ms-MY" smtClean="0"/>
              <a:pPr/>
              <a:t>21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30416128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9EF49-5B54-4C78-AD5B-7FF2C2B876DD}" type="slidenum">
              <a:rPr lang="ms-MY" smtClean="0"/>
              <a:pPr/>
              <a:t>23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31344879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9EF49-5B54-4C78-AD5B-7FF2C2B876DD}" type="slidenum">
              <a:rPr lang="ms-MY" smtClean="0"/>
              <a:pPr/>
              <a:t>25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307775980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9EF49-5B54-4C78-AD5B-7FF2C2B876DD}" type="slidenum">
              <a:rPr lang="ms-MY" smtClean="0"/>
              <a:pPr/>
              <a:t>26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35950045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9EF49-5B54-4C78-AD5B-7FF2C2B876DD}" type="slidenum">
              <a:rPr lang="ms-MY" smtClean="0"/>
              <a:pPr/>
              <a:t>27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3749195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79100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Page Numb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arallelogram 18"/>
          <p:cNvSpPr/>
          <p:nvPr userDrawn="1"/>
        </p:nvSpPr>
        <p:spPr>
          <a:xfrm>
            <a:off x="-200818" y="6454130"/>
            <a:ext cx="756347" cy="432198"/>
          </a:xfrm>
          <a:prstGeom prst="parallelogram">
            <a:avLst>
              <a:gd name="adj" fmla="val 43188"/>
            </a:avLst>
          </a:prstGeom>
          <a:solidFill>
            <a:srgbClr val="C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 Placeholder 2"/>
          <p:cNvSpPr>
            <a:spLocks noGrp="1"/>
          </p:cNvSpPr>
          <p:nvPr>
            <p:ph type="body" sz="quarter" idx="12" hasCustomPrompt="1"/>
          </p:nvPr>
        </p:nvSpPr>
        <p:spPr>
          <a:xfrm>
            <a:off x="-23093" y="6526213"/>
            <a:ext cx="429490" cy="288032"/>
          </a:xfrm>
        </p:spPr>
        <p:txBody>
          <a:bodyPr>
            <a:noAutofit/>
          </a:bodyPr>
          <a:lstStyle>
            <a:lvl1pPr marL="0" indent="0">
              <a:buFont typeface="Arial" pitchFamily="34" charset="0"/>
              <a:buNone/>
              <a:defRPr sz="1200" b="0" i="1" spc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dirty="0"/>
              <a:t>01</a:t>
            </a:r>
          </a:p>
        </p:txBody>
      </p:sp>
      <p:sp>
        <p:nvSpPr>
          <p:cNvPr id="9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192931" y="45418"/>
            <a:ext cx="4968552" cy="936104"/>
          </a:xfrm>
        </p:spPr>
        <p:txBody>
          <a:bodyPr>
            <a:normAutofit/>
          </a:bodyPr>
          <a:lstStyle>
            <a:lvl1pPr marL="0" indent="0">
              <a:buNone/>
              <a:defRPr sz="4800" b="1" spc="-15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dirty="0"/>
              <a:t>Introduction.</a:t>
            </a:r>
          </a:p>
        </p:txBody>
      </p:sp>
    </p:spTree>
    <p:extLst>
      <p:ext uri="{BB962C8B-B14F-4D97-AF65-F5344CB8AC3E}">
        <p14:creationId xmlns:p14="http://schemas.microsoft.com/office/powerpoint/2010/main" val="1725792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build="p">
        <p:tmplLst>
          <p:tmpl lvl="1">
            <p:tnLst>
              <p:par>
                <p:cTn presetID="2" presetClass="entr" presetSubtype="1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arallelogram 11"/>
          <p:cNvSpPr/>
          <p:nvPr userDrawn="1"/>
        </p:nvSpPr>
        <p:spPr>
          <a:xfrm>
            <a:off x="-200818" y="6454130"/>
            <a:ext cx="756347" cy="432198"/>
          </a:xfrm>
          <a:prstGeom prst="parallelogram">
            <a:avLst>
              <a:gd name="adj" fmla="val 43188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192931" y="189434"/>
            <a:ext cx="9073008" cy="936104"/>
          </a:xfrm>
        </p:spPr>
        <p:txBody>
          <a:bodyPr>
            <a:normAutofit/>
          </a:bodyPr>
          <a:lstStyle>
            <a:lvl1pPr marL="0" indent="0">
              <a:buNone/>
              <a:defRPr sz="4800" b="1" spc="-15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dirty="0"/>
              <a:t>Introduction.</a:t>
            </a: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xmlns="" id="{5DC5269E-FEF8-4413-9161-5D66768167E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58" t="37404" r="26252" b="39502"/>
          <a:stretch/>
        </p:blipFill>
        <p:spPr>
          <a:xfrm>
            <a:off x="9337947" y="222903"/>
            <a:ext cx="2448272" cy="758619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-95101" y="6526138"/>
            <a:ext cx="504056" cy="288032"/>
          </a:xfrm>
          <a:prstGeom prst="rect">
            <a:avLst/>
          </a:prstGeom>
        </p:spPr>
        <p:txBody>
          <a:bodyPr vert="horz" lIns="121944" tIns="60972" rIns="121944" bIns="60972" rtlCol="0" anchor="ctr"/>
          <a:lstStyle>
            <a:lvl1pPr algn="r">
              <a:defRPr sz="1600">
                <a:solidFill>
                  <a:schemeClr val="bg1"/>
                </a:solidFill>
              </a:defRPr>
            </a:lvl1pPr>
          </a:lstStyle>
          <a:p>
            <a:fld id="{563D9F6E-FF3A-42BE-A0D3-BF3E5ED04CA3}" type="slidenum">
              <a:rPr lang="ms-MY" smtClean="0"/>
              <a:pPr/>
              <a:t>‹#›</a:t>
            </a:fld>
            <a:endParaRPr lang="ms-MY" dirty="0"/>
          </a:p>
        </p:txBody>
      </p:sp>
    </p:spTree>
    <p:extLst>
      <p:ext uri="{BB962C8B-B14F-4D97-AF65-F5344CB8AC3E}">
        <p14:creationId xmlns:p14="http://schemas.microsoft.com/office/powerpoint/2010/main" val="4176358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arallelogram 11"/>
          <p:cNvSpPr/>
          <p:nvPr userDrawn="1"/>
        </p:nvSpPr>
        <p:spPr>
          <a:xfrm>
            <a:off x="-200818" y="6454130"/>
            <a:ext cx="756347" cy="432198"/>
          </a:xfrm>
          <a:prstGeom prst="parallelogram">
            <a:avLst>
              <a:gd name="adj" fmla="val 43188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192931" y="45418"/>
            <a:ext cx="4968552" cy="936104"/>
          </a:xfrm>
        </p:spPr>
        <p:txBody>
          <a:bodyPr>
            <a:normAutofit/>
          </a:bodyPr>
          <a:lstStyle>
            <a:lvl1pPr marL="0" indent="0">
              <a:buNone/>
              <a:defRPr sz="4800" b="1" spc="-15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dirty="0"/>
              <a:t>Introduction.</a:t>
            </a:r>
          </a:p>
        </p:txBody>
      </p:sp>
      <p:sp>
        <p:nvSpPr>
          <p:cNvPr id="17" name="Text Placeholder 2"/>
          <p:cNvSpPr>
            <a:spLocks noGrp="1"/>
          </p:cNvSpPr>
          <p:nvPr>
            <p:ph type="body" sz="quarter" idx="12" hasCustomPrompt="1"/>
          </p:nvPr>
        </p:nvSpPr>
        <p:spPr>
          <a:xfrm>
            <a:off x="-23093" y="6526213"/>
            <a:ext cx="429490" cy="288032"/>
          </a:xfrm>
        </p:spPr>
        <p:txBody>
          <a:bodyPr>
            <a:noAutofit/>
          </a:bodyPr>
          <a:lstStyle>
            <a:lvl1pPr marL="0" indent="0">
              <a:buFont typeface="Arial" pitchFamily="34" charset="0"/>
              <a:buNone/>
              <a:defRPr sz="1200" b="0" i="1" spc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dirty="0"/>
              <a:t>01</a:t>
            </a: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xmlns="" id="{5DC5269E-FEF8-4413-9161-5D66768167E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58" t="37404" r="26252" b="39502"/>
          <a:stretch/>
        </p:blipFill>
        <p:spPr>
          <a:xfrm>
            <a:off x="9337947" y="222903"/>
            <a:ext cx="2448272" cy="758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02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" grpId="0" build="p">
        <p:tmplLst>
          <p:tmpl lvl="1"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2" presetClass="entr" presetSubtype="12" decel="100000" fill="hold" nodeType="withEffect" nodePh="1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759" y="274701"/>
            <a:ext cx="10975658" cy="1143265"/>
          </a:xfrm>
          <a:prstGeom prst="rect">
            <a:avLst/>
          </a:prstGeom>
        </p:spPr>
        <p:txBody>
          <a:bodyPr vert="horz" lIns="121944" tIns="60972" rIns="121944" bIns="60972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ms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759" y="1600572"/>
            <a:ext cx="10975658" cy="4527011"/>
          </a:xfrm>
          <a:prstGeom prst="rect">
            <a:avLst/>
          </a:prstGeom>
        </p:spPr>
        <p:txBody>
          <a:bodyPr vert="horz" lIns="121944" tIns="60972" rIns="121944" bIns="6097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ms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759" y="6357822"/>
            <a:ext cx="2845541" cy="365210"/>
          </a:xfrm>
          <a:prstGeom prst="rect">
            <a:avLst/>
          </a:prstGeom>
        </p:spPr>
        <p:txBody>
          <a:bodyPr vert="horz" lIns="121944" tIns="60972" rIns="121944" bIns="60972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ms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6685" y="6357822"/>
            <a:ext cx="3861805" cy="365210"/>
          </a:xfrm>
          <a:prstGeom prst="rect">
            <a:avLst/>
          </a:prstGeom>
        </p:spPr>
        <p:txBody>
          <a:bodyPr vert="horz" lIns="121944" tIns="60972" rIns="121944" bIns="60972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ms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066139" y="6310114"/>
            <a:ext cx="519277" cy="412918"/>
          </a:xfrm>
          <a:prstGeom prst="rect">
            <a:avLst/>
          </a:prstGeom>
        </p:spPr>
        <p:txBody>
          <a:bodyPr vert="horz" lIns="121944" tIns="60972" rIns="121944" bIns="60972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3D9F6E-FF3A-42BE-A0D3-BF3E5ED04CA3}" type="slidenum">
              <a:rPr lang="ms-MY" smtClean="0"/>
              <a:pPr/>
              <a:t>‹#›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1501993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51" r:id="rId3"/>
    <p:sldLayoutId id="2147483658" r:id="rId4"/>
  </p:sldLayoutIdLst>
  <p:hf hdr="0" ftr="0" dt="0"/>
  <p:txStyles>
    <p:titleStyle>
      <a:lvl1pPr algn="ctr" defTabSz="1219444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91" indent="-457291" algn="l" defTabSz="1219444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798" indent="-381076" algn="l" defTabSz="1219444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305" indent="-304861" algn="l" defTabSz="1219444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4027" indent="-304861" algn="l" defTabSz="1219444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749" indent="-304861" algn="l" defTabSz="1219444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3471" indent="-304861" algn="l" defTabSz="1219444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3192" indent="-304861" algn="l" defTabSz="1219444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914" indent="-304861" algn="l" defTabSz="1219444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2636" indent="-304861" algn="l" defTabSz="1219444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ms-MY"/>
      </a:defPPr>
      <a:lvl1pPr marL="0" algn="l" defTabSz="121944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722" algn="l" defTabSz="121944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444" algn="l" defTabSz="121944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9166" algn="l" defTabSz="121944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888" algn="l" defTabSz="121944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610" algn="l" defTabSz="121944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8332" algn="l" defTabSz="121944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8053" algn="l" defTabSz="121944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7775" algn="l" defTabSz="121944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.png"/><Relationship Id="rId7" Type="http://schemas.microsoft.com/office/2007/relationships/hdphoto" Target="../media/hdphoto2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microsoft.com/office/2007/relationships/hdphoto" Target="../media/hdphoto4.wdp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7" Type="http://schemas.openxmlformats.org/officeDocument/2006/relationships/chart" Target="../charts/chart9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6" Type="http://schemas.openxmlformats.org/officeDocument/2006/relationships/chart" Target="../charts/chart8.xml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5.xml"/><Relationship Id="rId3" Type="http://schemas.openxmlformats.org/officeDocument/2006/relationships/chart" Target="../charts/chart10.xml"/><Relationship Id="rId7" Type="http://schemas.openxmlformats.org/officeDocument/2006/relationships/chart" Target="../charts/chart14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6" Type="http://schemas.openxmlformats.org/officeDocument/2006/relationships/chart" Target="../charts/chart13.xml"/><Relationship Id="rId5" Type="http://schemas.openxmlformats.org/officeDocument/2006/relationships/chart" Target="../charts/chart12.xml"/><Relationship Id="rId4" Type="http://schemas.openxmlformats.org/officeDocument/2006/relationships/chart" Target="../charts/chart11.xml"/><Relationship Id="rId9" Type="http://schemas.openxmlformats.org/officeDocument/2006/relationships/chart" Target="../charts/char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4" Type="http://schemas.microsoft.com/office/2007/relationships/hdphoto" Target="../media/hdphoto5.wdp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rallelogram 1"/>
          <p:cNvSpPr/>
          <p:nvPr/>
        </p:nvSpPr>
        <p:spPr>
          <a:xfrm>
            <a:off x="-2543373" y="0"/>
            <a:ext cx="10351713" cy="6859588"/>
          </a:xfrm>
          <a:prstGeom prst="parallelogram">
            <a:avLst>
              <a:gd name="adj" fmla="val 26896"/>
            </a:avLst>
          </a:prstGeom>
          <a:solidFill>
            <a:srgbClr val="C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305499" y="4941962"/>
            <a:ext cx="83825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r-TR" sz="3600" b="1" spc="-300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tr-TR" sz="3600" b="1" spc="-300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tr-TR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TSKB  Sürdürülebilirlik  Danışmanlığı A.Ş.</a:t>
            </a:r>
          </a:p>
          <a:p>
            <a:pPr algn="ctr"/>
            <a:r>
              <a:rPr lang="tr-TR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[ESCARUS]</a:t>
            </a:r>
            <a:endParaRPr lang="en-US" sz="18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Resim 6" descr="küçük resim içeren bir resim&#10;&#10;Çok yüksek güvenilirlikle oluşturulmuş açıklama">
            <a:extLst>
              <a:ext uri="{FF2B5EF4-FFF2-40B4-BE49-F238E27FC236}">
                <a16:creationId xmlns:a16="http://schemas.microsoft.com/office/drawing/2014/main" xmlns="" id="{939691CF-10A3-4206-A335-1D08A6C0634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EE3530"/>
              </a:clrFrom>
              <a:clrTo>
                <a:srgbClr val="EE353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3" y="4724"/>
            <a:ext cx="6859588" cy="685958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938591" y="2205658"/>
            <a:ext cx="5256584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YEŞİL </a:t>
            </a:r>
          </a:p>
          <a:p>
            <a:pPr algn="ctr"/>
            <a:r>
              <a:rPr lang="tr-TR" sz="3600" b="1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EKONOMİ ve</a:t>
            </a:r>
          </a:p>
          <a:p>
            <a:pPr algn="ctr"/>
            <a:r>
              <a:rPr lang="tr-TR" sz="3600" b="1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ATIKTAN ENERJİ</a:t>
            </a:r>
          </a:p>
          <a:p>
            <a:pPr algn="ctr"/>
            <a:endParaRPr lang="tr-TR" sz="3600" b="1" spc="600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tr-TR" sz="2800" b="1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Hülya Kurt</a:t>
            </a:r>
            <a:endParaRPr lang="tr-TR" sz="3600" b="1" spc="-300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1847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rallelogram 4"/>
          <p:cNvSpPr/>
          <p:nvPr/>
        </p:nvSpPr>
        <p:spPr>
          <a:xfrm>
            <a:off x="453566" y="-5838"/>
            <a:ext cx="12817424" cy="1015236"/>
          </a:xfrm>
          <a:prstGeom prst="parallelogram">
            <a:avLst>
              <a:gd name="adj" fmla="val 26896"/>
            </a:avLst>
          </a:prstGeom>
          <a:solidFill>
            <a:srgbClr val="C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696987" y="1917626"/>
            <a:ext cx="10077495" cy="2300139"/>
            <a:chOff x="470501" y="1928697"/>
            <a:chExt cx="9419572" cy="2300139"/>
          </a:xfrm>
        </p:grpSpPr>
        <p:grpSp>
          <p:nvGrpSpPr>
            <p:cNvPr id="9" name="Group 8"/>
            <p:cNvGrpSpPr/>
            <p:nvPr/>
          </p:nvGrpSpPr>
          <p:grpSpPr>
            <a:xfrm>
              <a:off x="7610178" y="1928697"/>
              <a:ext cx="1149674" cy="2215991"/>
              <a:chOff x="2284040" y="3568624"/>
              <a:chExt cx="1149674" cy="2215991"/>
            </a:xfrm>
          </p:grpSpPr>
          <p:sp>
            <p:nvSpPr>
              <p:cNvPr id="41" name="Rectangle 40"/>
              <p:cNvSpPr/>
              <p:nvPr/>
            </p:nvSpPr>
            <p:spPr>
              <a:xfrm>
                <a:off x="2294110" y="4198173"/>
                <a:ext cx="764691" cy="1084841"/>
              </a:xfrm>
              <a:prstGeom prst="rect">
                <a:avLst/>
              </a:prstGeom>
              <a:solidFill>
                <a:srgbClr val="C8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ms-MY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2" name="Rectangle 41"/>
              <p:cNvSpPr/>
              <p:nvPr/>
            </p:nvSpPr>
            <p:spPr>
              <a:xfrm>
                <a:off x="2284040" y="3568624"/>
                <a:ext cx="1149674" cy="221599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13800" b="1" i="1" spc="-300" dirty="0">
                    <a:solidFill>
                      <a:schemeClr val="bg1">
                        <a:lumMod val="95000"/>
                      </a:schemeClr>
                    </a:solidFill>
                    <a:latin typeface="Arial" pitchFamily="34" charset="0"/>
                    <a:ea typeface="Pacifico" pitchFamily="2" charset="0"/>
                    <a:cs typeface="Arial" pitchFamily="34" charset="0"/>
                  </a:rPr>
                  <a:t>4</a:t>
                </a:r>
                <a:endParaRPr lang="ms-MY" sz="13800" b="1" i="1" spc="-300" dirty="0">
                  <a:solidFill>
                    <a:schemeClr val="bg1">
                      <a:lumMod val="95000"/>
                    </a:schemeClr>
                  </a:solidFill>
                  <a:latin typeface="Arial" pitchFamily="34" charset="0"/>
                  <a:ea typeface="Pacifico" pitchFamily="2" charset="0"/>
                  <a:cs typeface="Arial" pitchFamily="34" charset="0"/>
                </a:endParaRPr>
              </a:p>
            </p:txBody>
          </p:sp>
        </p:grpSp>
        <p:grpSp>
          <p:nvGrpSpPr>
            <p:cNvPr id="3" name="Group 2"/>
            <p:cNvGrpSpPr/>
            <p:nvPr/>
          </p:nvGrpSpPr>
          <p:grpSpPr>
            <a:xfrm>
              <a:off x="470501" y="1928697"/>
              <a:ext cx="9419572" cy="2300139"/>
              <a:chOff x="1489075" y="1845618"/>
              <a:chExt cx="9419572" cy="2300139"/>
            </a:xfrm>
          </p:grpSpPr>
          <p:grpSp>
            <p:nvGrpSpPr>
              <p:cNvPr id="4" name="Group 3"/>
              <p:cNvGrpSpPr/>
              <p:nvPr/>
            </p:nvGrpSpPr>
            <p:grpSpPr>
              <a:xfrm>
                <a:off x="3811593" y="1918557"/>
                <a:ext cx="1149674" cy="2215991"/>
                <a:chOff x="3451553" y="1563490"/>
                <a:chExt cx="1149674" cy="2215991"/>
              </a:xfrm>
            </p:grpSpPr>
            <p:sp>
              <p:nvSpPr>
                <p:cNvPr id="19" name="Rectangle 18"/>
                <p:cNvSpPr/>
                <p:nvPr/>
              </p:nvSpPr>
              <p:spPr>
                <a:xfrm>
                  <a:off x="3660948" y="2105042"/>
                  <a:ext cx="764691" cy="1084841"/>
                </a:xfrm>
                <a:prstGeom prst="rect">
                  <a:avLst/>
                </a:prstGeom>
                <a:solidFill>
                  <a:srgbClr val="C8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ms-MY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" name="Rectangle 19"/>
                <p:cNvSpPr/>
                <p:nvPr/>
              </p:nvSpPr>
              <p:spPr>
                <a:xfrm>
                  <a:off x="3451553" y="1563490"/>
                  <a:ext cx="1149674" cy="2215991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13800" b="1" i="1" spc="-300" dirty="0">
                      <a:solidFill>
                        <a:schemeClr val="bg1">
                          <a:lumMod val="95000"/>
                        </a:schemeClr>
                      </a:solidFill>
                      <a:latin typeface="Arial" pitchFamily="34" charset="0"/>
                      <a:ea typeface="Pacifico" pitchFamily="2" charset="0"/>
                      <a:cs typeface="Arial" pitchFamily="34" charset="0"/>
                    </a:rPr>
                    <a:t>2</a:t>
                  </a:r>
                  <a:endParaRPr lang="ms-MY" sz="13800" b="1" i="1" spc="-300" dirty="0">
                    <a:solidFill>
                      <a:schemeClr val="bg1">
                        <a:lumMod val="95000"/>
                      </a:schemeClr>
                    </a:solidFill>
                    <a:latin typeface="Arial" pitchFamily="34" charset="0"/>
                    <a:ea typeface="Pacifico" pitchFamily="2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22" name="Rectangle 21"/>
              <p:cNvSpPr/>
              <p:nvPr/>
            </p:nvSpPr>
            <p:spPr>
              <a:xfrm>
                <a:off x="2411918" y="2311226"/>
                <a:ext cx="1480533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tr-TR" b="1" kern="3000" spc="-1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Yeşil Ekonomi Nedir?</a:t>
                </a:r>
                <a:endParaRPr lang="ms-MY" spc="-150" dirty="0"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8" name="Group 7"/>
              <p:cNvGrpSpPr/>
              <p:nvPr/>
            </p:nvGrpSpPr>
            <p:grpSpPr>
              <a:xfrm>
                <a:off x="6021096" y="1929766"/>
                <a:ext cx="1149674" cy="2215991"/>
                <a:chOff x="5661056" y="1574699"/>
                <a:chExt cx="1149674" cy="2215991"/>
              </a:xfrm>
            </p:grpSpPr>
            <p:sp>
              <p:nvSpPr>
                <p:cNvPr id="25" name="Rectangle 24"/>
                <p:cNvSpPr/>
                <p:nvPr/>
              </p:nvSpPr>
              <p:spPr>
                <a:xfrm>
                  <a:off x="5817392" y="2120101"/>
                  <a:ext cx="764691" cy="1084841"/>
                </a:xfrm>
                <a:prstGeom prst="rect">
                  <a:avLst/>
                </a:prstGeom>
                <a:solidFill>
                  <a:srgbClr val="C8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ms-MY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0" name="Rectangle 29"/>
                <p:cNvSpPr/>
                <p:nvPr/>
              </p:nvSpPr>
              <p:spPr>
                <a:xfrm>
                  <a:off x="5661056" y="1574699"/>
                  <a:ext cx="1149674" cy="2215991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13800" b="1" i="1" spc="-300" dirty="0">
                      <a:solidFill>
                        <a:schemeClr val="bg1">
                          <a:lumMod val="95000"/>
                        </a:schemeClr>
                      </a:solidFill>
                      <a:latin typeface="Arial" pitchFamily="34" charset="0"/>
                      <a:ea typeface="Pacifico" pitchFamily="2" charset="0"/>
                      <a:cs typeface="Arial" pitchFamily="34" charset="0"/>
                    </a:rPr>
                    <a:t>3</a:t>
                  </a:r>
                  <a:endParaRPr lang="ms-MY" sz="13800" b="1" i="1" spc="-300" dirty="0">
                    <a:solidFill>
                      <a:schemeClr val="bg1">
                        <a:lumMod val="95000"/>
                      </a:schemeClr>
                    </a:solidFill>
                    <a:latin typeface="Arial" pitchFamily="34" charset="0"/>
                    <a:ea typeface="Pacifico" pitchFamily="2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39" name="Rectangle 38"/>
              <p:cNvSpPr/>
              <p:nvPr/>
            </p:nvSpPr>
            <p:spPr>
              <a:xfrm>
                <a:off x="7078323" y="2382171"/>
                <a:ext cx="1550429" cy="119163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tr-TR" b="1" kern="3000" spc="-1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Türkiye İçin Yeşil Ekonomi</a:t>
                </a:r>
                <a:endParaRPr lang="ms-MY" spc="-150" dirty="0"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2" name="Group 1"/>
              <p:cNvGrpSpPr/>
              <p:nvPr/>
            </p:nvGrpSpPr>
            <p:grpSpPr>
              <a:xfrm>
                <a:off x="1489075" y="1845618"/>
                <a:ext cx="1253667" cy="2215991"/>
                <a:chOff x="1129035" y="1490551"/>
                <a:chExt cx="1253667" cy="2215991"/>
              </a:xfrm>
            </p:grpSpPr>
            <p:sp>
              <p:nvSpPr>
                <p:cNvPr id="56" name="Rectangle 55"/>
                <p:cNvSpPr/>
                <p:nvPr/>
              </p:nvSpPr>
              <p:spPr>
                <a:xfrm>
                  <a:off x="1129035" y="2056127"/>
                  <a:ext cx="764691" cy="1084841"/>
                </a:xfrm>
                <a:prstGeom prst="rect">
                  <a:avLst/>
                </a:prstGeom>
                <a:solidFill>
                  <a:srgbClr val="C8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ms-MY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7" name="Rectangle 56"/>
                <p:cNvSpPr/>
                <p:nvPr/>
              </p:nvSpPr>
              <p:spPr>
                <a:xfrm>
                  <a:off x="1233028" y="1490551"/>
                  <a:ext cx="1149674" cy="2215991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13800" b="1" i="1" spc="-300" dirty="0">
                      <a:solidFill>
                        <a:schemeClr val="bg1">
                          <a:lumMod val="95000"/>
                        </a:schemeClr>
                      </a:solidFill>
                      <a:latin typeface="Arial" pitchFamily="34" charset="0"/>
                      <a:ea typeface="Pacifico" pitchFamily="2" charset="0"/>
                      <a:cs typeface="Arial" pitchFamily="34" charset="0"/>
                    </a:rPr>
                    <a:t>1</a:t>
                  </a:r>
                  <a:endParaRPr lang="ms-MY" sz="13800" b="1" i="1" spc="-300" dirty="0">
                    <a:solidFill>
                      <a:schemeClr val="bg1">
                        <a:lumMod val="95000"/>
                      </a:schemeClr>
                    </a:solidFill>
                    <a:latin typeface="Arial" pitchFamily="34" charset="0"/>
                    <a:ea typeface="Pacifico" pitchFamily="2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59" name="Rectangle 58"/>
              <p:cNvSpPr/>
              <p:nvPr/>
            </p:nvSpPr>
            <p:spPr>
              <a:xfrm>
                <a:off x="9505546" y="2416421"/>
                <a:ext cx="1403101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tr-TR" b="1" kern="3000" spc="-1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TSKB’de</a:t>
                </a:r>
              </a:p>
              <a:p>
                <a:r>
                  <a:rPr lang="tr-TR" b="1" kern="3000" spc="-1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Yeşil Ekonomi</a:t>
                </a:r>
                <a:endParaRPr lang="ms-MY" spc="-15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24" name="Rectangle 23"/>
          <p:cNvSpPr/>
          <p:nvPr/>
        </p:nvSpPr>
        <p:spPr>
          <a:xfrm>
            <a:off x="4131710" y="2483202"/>
            <a:ext cx="18228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kern="30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Ülke  Örnekleri</a:t>
            </a:r>
            <a:endParaRPr lang="ms-MY" spc="-15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8087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981522"/>
            <a:ext cx="12195175" cy="48245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Parallelogram 19"/>
          <p:cNvSpPr/>
          <p:nvPr/>
        </p:nvSpPr>
        <p:spPr>
          <a:xfrm>
            <a:off x="-1175221" y="981522"/>
            <a:ext cx="7236804" cy="4824536"/>
          </a:xfrm>
          <a:prstGeom prst="parallelogram">
            <a:avLst>
              <a:gd name="adj" fmla="val 44240"/>
            </a:avLst>
          </a:prstGeom>
          <a:solidFill>
            <a:srgbClr val="C80000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Parallelogram 20"/>
          <p:cNvSpPr/>
          <p:nvPr/>
        </p:nvSpPr>
        <p:spPr>
          <a:xfrm>
            <a:off x="2605707" y="861134"/>
            <a:ext cx="4572000" cy="4267200"/>
          </a:xfrm>
          <a:prstGeom prst="parallelogram">
            <a:avLst>
              <a:gd name="adj" fmla="val 50589"/>
            </a:avLst>
          </a:prstGeom>
          <a:solidFill>
            <a:srgbClr val="C8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Parallelogram 21"/>
          <p:cNvSpPr/>
          <p:nvPr/>
        </p:nvSpPr>
        <p:spPr>
          <a:xfrm>
            <a:off x="5436168" y="2080334"/>
            <a:ext cx="1447800" cy="2362200"/>
          </a:xfrm>
          <a:prstGeom prst="parallelogram">
            <a:avLst>
              <a:gd name="adj" fmla="val 83923"/>
            </a:avLst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Parallelogram 22"/>
          <p:cNvSpPr/>
          <p:nvPr/>
        </p:nvSpPr>
        <p:spPr>
          <a:xfrm>
            <a:off x="5404213" y="3756734"/>
            <a:ext cx="793955" cy="1295400"/>
          </a:xfrm>
          <a:prstGeom prst="parallelogram">
            <a:avLst>
              <a:gd name="adj" fmla="val 83923"/>
            </a:avLst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Parallelogram 24"/>
          <p:cNvSpPr/>
          <p:nvPr/>
        </p:nvSpPr>
        <p:spPr>
          <a:xfrm>
            <a:off x="1549968" y="4899734"/>
            <a:ext cx="560439" cy="914400"/>
          </a:xfrm>
          <a:prstGeom prst="parallelogram">
            <a:avLst>
              <a:gd name="adj" fmla="val 83923"/>
            </a:avLst>
          </a:prstGeom>
          <a:solidFill>
            <a:srgbClr val="C80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80963" y="3372302"/>
            <a:ext cx="748544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8000" b="1" spc="-5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YEŞİL EKONOMİ</a:t>
            </a:r>
            <a:endParaRPr lang="en-US" sz="8000" b="1" spc="-5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0963" y="4266595"/>
            <a:ext cx="361829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8000" b="1" spc="-5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NEDİR?</a:t>
            </a:r>
            <a:endParaRPr lang="en-US" sz="8000" b="1" spc="-5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5672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21" grpId="0" animBg="1"/>
      <p:bldP spid="22" grpId="0" animBg="1"/>
      <p:bldP spid="23" grpId="0" animBg="1"/>
      <p:bldP spid="25" grpId="0" animBg="1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92932" y="189434"/>
            <a:ext cx="6126093" cy="576064"/>
          </a:xfrm>
        </p:spPr>
        <p:txBody>
          <a:bodyPr>
            <a:normAutofit fontScale="62500" lnSpcReduction="20000"/>
          </a:bodyPr>
          <a:lstStyle/>
          <a:p>
            <a:r>
              <a:rPr lang="tr-TR" dirty="0">
                <a:solidFill>
                  <a:srgbClr val="00B050"/>
                </a:solidFill>
              </a:rPr>
              <a:t>Yeşil Ekonomi Neleri Kapsıyor?</a:t>
            </a:r>
            <a:endParaRPr lang="en-US" dirty="0">
              <a:solidFill>
                <a:srgbClr val="00B050"/>
              </a:solidFill>
            </a:endParaRPr>
          </a:p>
        </p:txBody>
      </p:sp>
      <p:sp>
        <p:nvSpPr>
          <p:cNvPr id="23" name="22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-95101" y="6479458"/>
            <a:ext cx="586714" cy="334712"/>
          </a:xfrm>
        </p:spPr>
        <p:txBody>
          <a:bodyPr/>
          <a:lstStyle/>
          <a:p>
            <a:fld id="{563D9F6E-FF3A-42BE-A0D3-BF3E5ED04CA3}" type="slidenum">
              <a:rPr lang="ms-MY" smtClean="0"/>
              <a:pPr/>
              <a:t>4</a:t>
            </a:fld>
            <a:endParaRPr lang="ms-MY" dirty="0"/>
          </a:p>
        </p:txBody>
      </p:sp>
      <p:sp>
        <p:nvSpPr>
          <p:cNvPr id="9" name="Content Placeholder 2"/>
          <p:cNvSpPr>
            <a:spLocks noGrp="1"/>
          </p:cNvSpPr>
          <p:nvPr/>
        </p:nvSpPr>
        <p:spPr>
          <a:xfrm>
            <a:off x="184846" y="4797946"/>
            <a:ext cx="2304256" cy="12829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sz="12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Döngüsel Üretim Süreçleri</a:t>
            </a:r>
          </a:p>
          <a:p>
            <a:r>
              <a:rPr lang="tr-TR" sz="12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Endüstriyel Simbiyoz</a:t>
            </a:r>
          </a:p>
          <a:p>
            <a:r>
              <a:rPr lang="tr-TR" sz="12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Temiz Üretim</a:t>
            </a:r>
          </a:p>
          <a:p>
            <a:r>
              <a:rPr lang="tr-TR" sz="2000" b="1" i="1" kern="30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Atık Yönetimi</a:t>
            </a:r>
          </a:p>
          <a:p>
            <a:pPr marL="0" indent="0">
              <a:buNone/>
            </a:pPr>
            <a:endParaRPr lang="en-US" sz="1100" kern="3000" dirty="0">
              <a:solidFill>
                <a:schemeClr val="tx1">
                  <a:lumMod val="85000"/>
                  <a:lumOff val="15000"/>
                </a:schemeClr>
              </a:solidFill>
              <a:latin typeface="Myriad Pro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95101" y="4236114"/>
            <a:ext cx="26613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Döngüsel Ekonomi</a:t>
            </a:r>
            <a:endParaRPr lang="en-US" b="1" spc="-15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>
            <a:off x="120335" y="4812178"/>
            <a:ext cx="0" cy="1008112"/>
          </a:xfrm>
          <a:prstGeom prst="line">
            <a:avLst/>
          </a:prstGeom>
          <a:ln w="38100">
            <a:solidFill>
              <a:srgbClr val="C8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Content Placeholder 2"/>
          <p:cNvSpPr>
            <a:spLocks noGrp="1"/>
          </p:cNvSpPr>
          <p:nvPr/>
        </p:nvSpPr>
        <p:spPr>
          <a:xfrm>
            <a:off x="2489690" y="2599666"/>
            <a:ext cx="2088232" cy="13865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sz="12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Enerji Verimliliği</a:t>
            </a:r>
          </a:p>
          <a:p>
            <a:r>
              <a:rPr lang="tr-TR" sz="12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Su Verimliliği</a:t>
            </a:r>
          </a:p>
          <a:p>
            <a:r>
              <a:rPr lang="tr-TR" sz="12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Hammadde Verimliliği</a:t>
            </a:r>
          </a:p>
          <a:p>
            <a:r>
              <a:rPr lang="tr-TR" sz="12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Operasyonel Verimlilik</a:t>
            </a:r>
            <a:endParaRPr lang="en-US" sz="1200" kern="3000" dirty="0">
              <a:solidFill>
                <a:schemeClr val="tx1">
                  <a:lumMod val="85000"/>
                  <a:lumOff val="15000"/>
                </a:schemeClr>
              </a:solidFill>
              <a:latin typeface="Myriad Pro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489689" y="1399338"/>
            <a:ext cx="21602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Kaynak ve Enerji Verimliliği</a:t>
            </a:r>
            <a:endParaRPr lang="en-US" b="1" spc="-15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>
            <a:off x="2425179" y="2493690"/>
            <a:ext cx="0" cy="1008112"/>
          </a:xfrm>
          <a:prstGeom prst="line">
            <a:avLst/>
          </a:prstGeom>
          <a:ln w="38100">
            <a:solidFill>
              <a:srgbClr val="C8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Content Placeholder 2"/>
          <p:cNvSpPr>
            <a:spLocks noGrp="1"/>
          </p:cNvSpPr>
          <p:nvPr/>
        </p:nvSpPr>
        <p:spPr>
          <a:xfrm>
            <a:off x="4577922" y="4739108"/>
            <a:ext cx="2304256" cy="12829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sz="12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Hidrolik</a:t>
            </a:r>
          </a:p>
          <a:p>
            <a:r>
              <a:rPr lang="tr-TR" sz="12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Güneş</a:t>
            </a:r>
          </a:p>
          <a:p>
            <a:r>
              <a:rPr lang="tr-TR" sz="12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Rüzgar</a:t>
            </a:r>
          </a:p>
          <a:p>
            <a:r>
              <a:rPr lang="tr-TR" sz="12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Jeotermal</a:t>
            </a:r>
          </a:p>
          <a:p>
            <a:r>
              <a:rPr lang="tr-TR" sz="12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Biyokütle/Biyogaz</a:t>
            </a:r>
            <a:endParaRPr lang="en-US" sz="1200" kern="30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513411" y="4293890"/>
            <a:ext cx="25497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Yenilenebilir Enerji</a:t>
            </a:r>
            <a:endParaRPr lang="en-US" b="1" spc="-15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>
            <a:off x="4513411" y="4827563"/>
            <a:ext cx="0" cy="1008112"/>
          </a:xfrm>
          <a:prstGeom prst="line">
            <a:avLst/>
          </a:prstGeom>
          <a:ln w="38100">
            <a:solidFill>
              <a:srgbClr val="C8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ontent Placeholder 2"/>
          <p:cNvSpPr>
            <a:spLocks noGrp="1"/>
          </p:cNvSpPr>
          <p:nvPr/>
        </p:nvSpPr>
        <p:spPr>
          <a:xfrm>
            <a:off x="6889675" y="2061642"/>
            <a:ext cx="2448272" cy="12829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sz="12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Sürdürülebilir Şehirler</a:t>
            </a:r>
          </a:p>
          <a:p>
            <a:r>
              <a:rPr lang="tr-TR" sz="12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Su Yönetimi (Sanitasyon, Kanalizasyon, İçme Suyu vb.)</a:t>
            </a:r>
          </a:p>
          <a:p>
            <a:r>
              <a:rPr lang="tr-TR" sz="12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Düşük Karbonlu Ulaşım</a:t>
            </a:r>
          </a:p>
          <a:p>
            <a:r>
              <a:rPr lang="tr-TR" sz="12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Yeşil Satın Alma</a:t>
            </a:r>
            <a:endParaRPr lang="en-US" sz="1200" kern="30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713025" y="1460940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Sürdürülebilir Altyapı</a:t>
            </a:r>
            <a:endParaRPr lang="en-US" b="1" spc="-15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4" name="Straight Connector 23"/>
          <p:cNvCxnSpPr/>
          <p:nvPr/>
        </p:nvCxnSpPr>
        <p:spPr>
          <a:xfrm>
            <a:off x="6889675" y="2061642"/>
            <a:ext cx="0" cy="1008112"/>
          </a:xfrm>
          <a:prstGeom prst="line">
            <a:avLst/>
          </a:prstGeom>
          <a:ln w="38100">
            <a:solidFill>
              <a:srgbClr val="C8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008" y="1745298"/>
            <a:ext cx="2440187" cy="2072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163" y="3703533"/>
            <a:ext cx="1766105" cy="1526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EBFFFF"/>
              </a:clrFrom>
              <a:clrTo>
                <a:srgbClr val="EB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4503" y="3806949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Content Placeholder 2"/>
          <p:cNvSpPr>
            <a:spLocks noGrp="1"/>
          </p:cNvSpPr>
          <p:nvPr/>
        </p:nvSpPr>
        <p:spPr>
          <a:xfrm>
            <a:off x="9697987" y="4739108"/>
            <a:ext cx="2304256" cy="12829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sz="12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Sürdürülebilir Ormancılık Hizmetleri </a:t>
            </a:r>
          </a:p>
          <a:p>
            <a:r>
              <a:rPr lang="tr-TR" sz="12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Sürdürülebilir Tarım</a:t>
            </a:r>
          </a:p>
          <a:p>
            <a:r>
              <a:rPr lang="tr-TR" sz="12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Sürdürülebilir Balıkçılık</a:t>
            </a:r>
          </a:p>
          <a:p>
            <a:r>
              <a:rPr lang="tr-TR" sz="12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Av Hayvancılığı</a:t>
            </a:r>
          </a:p>
          <a:p>
            <a:r>
              <a:rPr lang="tr-TR" sz="12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Doğal Kaynak Muhasebesi Yaklaşımları</a:t>
            </a:r>
          </a:p>
          <a:p>
            <a:pPr marL="0" indent="0">
              <a:buNone/>
            </a:pPr>
            <a:endParaRPr lang="en-US" sz="1100" kern="30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9265939" y="4264273"/>
            <a:ext cx="28969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Ekosistem Hizmetleri</a:t>
            </a:r>
            <a:endParaRPr lang="en-US" b="1" spc="-15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7" name="Straight Connector 36"/>
          <p:cNvCxnSpPr/>
          <p:nvPr/>
        </p:nvCxnSpPr>
        <p:spPr>
          <a:xfrm>
            <a:off x="9676028" y="4869954"/>
            <a:ext cx="0" cy="1008112"/>
          </a:xfrm>
          <a:prstGeom prst="line">
            <a:avLst/>
          </a:prstGeom>
          <a:ln w="38100">
            <a:solidFill>
              <a:srgbClr val="C8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18867" y="2277666"/>
            <a:ext cx="2449659" cy="1376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04518" y="1691772"/>
            <a:ext cx="1914507" cy="1914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22 Slayt Numarası Yer Tutucusu">
            <a:extLst>
              <a:ext uri="{FF2B5EF4-FFF2-40B4-BE49-F238E27FC236}">
                <a16:creationId xmlns:a16="http://schemas.microsoft.com/office/drawing/2014/main" xmlns="" id="{2FE4FCF5-1B76-4044-8AA5-816E03D95FE7}"/>
              </a:ext>
            </a:extLst>
          </p:cNvPr>
          <p:cNvSpPr txBox="1">
            <a:spLocks/>
          </p:cNvSpPr>
          <p:nvPr/>
        </p:nvSpPr>
        <p:spPr>
          <a:xfrm>
            <a:off x="789876" y="6479458"/>
            <a:ext cx="504056" cy="334712"/>
          </a:xfrm>
          <a:prstGeom prst="rect">
            <a:avLst/>
          </a:prstGeom>
        </p:spPr>
        <p:txBody>
          <a:bodyPr vert="horz" lIns="121944" tIns="60972" rIns="121944" bIns="60972" rtlCol="0" anchor="ctr"/>
          <a:lstStyle>
            <a:defPPr>
              <a:defRPr lang="ms-MY"/>
            </a:defPPr>
            <a:lvl1pPr marL="0" algn="r" defTabSz="1219444" rtl="0" eaLnBrk="1" latinLnBrk="0" hangingPunct="1"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09722" algn="l" defTabSz="1219444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444" algn="l" defTabSz="1219444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9166" algn="l" defTabSz="1219444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888" algn="l" defTabSz="1219444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610" algn="l" defTabSz="1219444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8332" algn="l" defTabSz="1219444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8053" algn="l" defTabSz="1219444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7775" algn="l" defTabSz="1219444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63D9F6E-FF3A-42BE-A0D3-BF3E5ED04CA3}" type="slidenum">
              <a:rPr lang="ms-MY" smtClean="0"/>
              <a:pPr/>
              <a:t>4</a:t>
            </a:fld>
            <a:endParaRPr lang="ms-MY" dirty="0"/>
          </a:p>
        </p:txBody>
      </p:sp>
    </p:spTree>
    <p:extLst>
      <p:ext uri="{BB962C8B-B14F-4D97-AF65-F5344CB8AC3E}">
        <p14:creationId xmlns:p14="http://schemas.microsoft.com/office/powerpoint/2010/main" val="1414031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4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" presetClass="entr" presetSubtype="4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ntr" presetSubtype="4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28" grpId="0"/>
      <p:bldP spid="29" grpId="0"/>
      <p:bldP spid="32" grpId="0"/>
      <p:bldP spid="33" grpId="0"/>
      <p:bldP spid="20" grpId="0"/>
      <p:bldP spid="22" grpId="0"/>
      <p:bldP spid="26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3" name="Straight Connector 152"/>
          <p:cNvCxnSpPr/>
          <p:nvPr/>
        </p:nvCxnSpPr>
        <p:spPr>
          <a:xfrm flipV="1">
            <a:off x="-398996" y="3168040"/>
            <a:ext cx="1605331" cy="902130"/>
          </a:xfrm>
          <a:prstGeom prst="line">
            <a:avLst/>
          </a:prstGeom>
          <a:ln w="9525">
            <a:solidFill>
              <a:schemeClr val="tx1">
                <a:lumMod val="85000"/>
                <a:lumOff val="1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flipV="1">
            <a:off x="6106648" y="3168040"/>
            <a:ext cx="1605331" cy="902130"/>
          </a:xfrm>
          <a:prstGeom prst="line">
            <a:avLst/>
          </a:prstGeom>
          <a:ln w="9525">
            <a:solidFill>
              <a:schemeClr val="tx1">
                <a:lumMod val="85000"/>
                <a:lumOff val="1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Rectangle 134"/>
          <p:cNvSpPr/>
          <p:nvPr/>
        </p:nvSpPr>
        <p:spPr>
          <a:xfrm>
            <a:off x="5874867" y="1160411"/>
            <a:ext cx="453752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Sürdürülebilir Kalkınma Hedefleri</a:t>
            </a:r>
          </a:p>
          <a:p>
            <a:pPr algn="ctr"/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(SKH)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6" name="Rectangle 135"/>
          <p:cNvSpPr/>
          <p:nvPr/>
        </p:nvSpPr>
        <p:spPr>
          <a:xfrm>
            <a:off x="6643804" y="1844019"/>
            <a:ext cx="27661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2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Yeşil ekonomi ve yeşil büyüme anlayışı farklı hedefler altında Sürdürülebilir Kalkınma Hedefleri arasında yer aldı. </a:t>
            </a:r>
            <a:endParaRPr lang="en-US" sz="12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38" name="Group 137"/>
          <p:cNvGrpSpPr/>
          <p:nvPr/>
        </p:nvGrpSpPr>
        <p:grpSpPr>
          <a:xfrm>
            <a:off x="7177707" y="2736390"/>
            <a:ext cx="1080120" cy="863301"/>
            <a:chOff x="5563317" y="509852"/>
            <a:chExt cx="1080120" cy="863301"/>
          </a:xfrm>
          <a:solidFill>
            <a:srgbClr val="00B050"/>
          </a:solidFill>
        </p:grpSpPr>
        <p:sp>
          <p:nvSpPr>
            <p:cNvPr id="139" name="Oval 138"/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solidFill>
              <a:srgbClr val="FF4F4F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140" name="Rectangle 139"/>
            <p:cNvSpPr/>
            <p:nvPr/>
          </p:nvSpPr>
          <p:spPr>
            <a:xfrm>
              <a:off x="5563317" y="741447"/>
              <a:ext cx="1080120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20</a:t>
              </a:r>
              <a:r>
                <a:rPr lang="tr-TR" sz="1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15</a:t>
              </a:r>
              <a:endParaRPr lang="ms-MY" sz="1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121" name="Straight Connector 120"/>
          <p:cNvCxnSpPr/>
          <p:nvPr/>
        </p:nvCxnSpPr>
        <p:spPr>
          <a:xfrm flipV="1">
            <a:off x="2910324" y="3168040"/>
            <a:ext cx="1605331" cy="902130"/>
          </a:xfrm>
          <a:prstGeom prst="line">
            <a:avLst/>
          </a:prstGeom>
          <a:ln w="9525">
            <a:solidFill>
              <a:schemeClr val="tx1">
                <a:lumMod val="85000"/>
                <a:lumOff val="1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tr-TR" sz="3000" dirty="0">
                <a:solidFill>
                  <a:srgbClr val="00B050"/>
                </a:solidFill>
              </a:rPr>
              <a:t>Yeşil Ekonomi</a:t>
            </a:r>
          </a:p>
          <a:p>
            <a:r>
              <a:rPr lang="tr-TR" sz="3000" dirty="0">
                <a:solidFill>
                  <a:srgbClr val="C80000"/>
                </a:solidFill>
              </a:rPr>
              <a:t>[Tarihsel Gelişim]</a:t>
            </a:r>
            <a:endParaRPr lang="en-US" sz="3000" dirty="0">
              <a:solidFill>
                <a:srgbClr val="C80000"/>
              </a:solidFill>
            </a:endParaRPr>
          </a:p>
        </p:txBody>
      </p:sp>
      <p:sp>
        <p:nvSpPr>
          <p:cNvPr id="40" name="39 Slayt Numarası Yer Tutucusu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63D9F6E-FF3A-42BE-A0D3-BF3E5ED04CA3}" type="slidenum">
              <a:rPr lang="ms-MY" smtClean="0"/>
              <a:pPr/>
              <a:t>5</a:t>
            </a:fld>
            <a:endParaRPr lang="ms-MY" dirty="0"/>
          </a:p>
        </p:txBody>
      </p:sp>
      <p:sp>
        <p:nvSpPr>
          <p:cNvPr id="26" name="Rectangle 25"/>
          <p:cNvSpPr/>
          <p:nvPr/>
        </p:nvSpPr>
        <p:spPr>
          <a:xfrm>
            <a:off x="826440" y="1413570"/>
            <a:ext cx="234931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Çevre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48939" y="1813680"/>
            <a:ext cx="23506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2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Yaşanan kazalar ve çevre felaketleri ile çevre olgusu önem kazanmaya başladı.</a:t>
            </a:r>
            <a:endParaRPr lang="en-US" sz="12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0" name="Straight Connector 59"/>
          <p:cNvCxnSpPr/>
          <p:nvPr/>
        </p:nvCxnSpPr>
        <p:spPr>
          <a:xfrm flipH="1" flipV="1">
            <a:off x="1351403" y="3168040"/>
            <a:ext cx="1558921" cy="902130"/>
          </a:xfrm>
          <a:prstGeom prst="line">
            <a:avLst/>
          </a:prstGeom>
          <a:ln w="9525">
            <a:solidFill>
              <a:schemeClr val="tx1">
                <a:lumMod val="85000"/>
                <a:lumOff val="1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Group 69"/>
          <p:cNvGrpSpPr/>
          <p:nvPr/>
        </p:nvGrpSpPr>
        <p:grpSpPr>
          <a:xfrm>
            <a:off x="829464" y="2736390"/>
            <a:ext cx="1043876" cy="863301"/>
            <a:chOff x="5575650" y="509852"/>
            <a:chExt cx="1043876" cy="863301"/>
          </a:xfrm>
          <a:solidFill>
            <a:schemeClr val="accent3">
              <a:lumMod val="50000"/>
            </a:schemeClr>
          </a:solidFill>
        </p:grpSpPr>
        <p:sp>
          <p:nvSpPr>
            <p:cNvPr id="71" name="Oval 70"/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solidFill>
              <a:srgbClr val="C0000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72" name="Rectangle 71"/>
            <p:cNvSpPr/>
            <p:nvPr/>
          </p:nvSpPr>
          <p:spPr>
            <a:xfrm>
              <a:off x="5575650" y="741447"/>
              <a:ext cx="1043876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19</a:t>
              </a:r>
              <a:r>
                <a:rPr lang="tr-TR" sz="1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70’ler</a:t>
              </a:r>
              <a:endParaRPr lang="ms-MY" sz="1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50" name="Rectangle 49"/>
          <p:cNvSpPr/>
          <p:nvPr/>
        </p:nvSpPr>
        <p:spPr>
          <a:xfrm>
            <a:off x="1735667" y="4581922"/>
            <a:ext cx="234931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Sürdürülebilirlik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1734367" y="4910024"/>
            <a:ext cx="235061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2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Çevrenin korunmasına ek olarak, toplum ve ekonominin eş önemi anlaşılarak sürdürülebilirlik olgusu öne çıkmaya başladı.</a:t>
            </a:r>
            <a:endParaRPr lang="en-US" sz="12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52" name="Group 51"/>
          <p:cNvGrpSpPr/>
          <p:nvPr/>
        </p:nvGrpSpPr>
        <p:grpSpPr>
          <a:xfrm>
            <a:off x="2281163" y="3638520"/>
            <a:ext cx="1229797" cy="863301"/>
            <a:chOff x="5468427" y="509852"/>
            <a:chExt cx="1229797" cy="863301"/>
          </a:xfrm>
          <a:solidFill>
            <a:schemeClr val="accent3">
              <a:lumMod val="75000"/>
            </a:schemeClr>
          </a:solidFill>
        </p:grpSpPr>
        <p:sp>
          <p:nvSpPr>
            <p:cNvPr id="53" name="Oval 52"/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solidFill>
              <a:srgbClr val="E6000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54" name="Rectangle 53"/>
            <p:cNvSpPr/>
            <p:nvPr/>
          </p:nvSpPr>
          <p:spPr>
            <a:xfrm>
              <a:off x="5468427" y="589158"/>
              <a:ext cx="1229797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197</a:t>
              </a:r>
              <a:r>
                <a:rPr lang="tr-TR" sz="1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0</a:t>
              </a:r>
            </a:p>
            <a:p>
              <a:pPr algn="ctr"/>
              <a:r>
                <a:rPr lang="tr-TR" sz="1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1980</a:t>
              </a:r>
              <a:endParaRPr lang="ms-MY" sz="1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10" name="Rectangle 109"/>
          <p:cNvSpPr/>
          <p:nvPr/>
        </p:nvSpPr>
        <p:spPr>
          <a:xfrm>
            <a:off x="3706760" y="1413570"/>
            <a:ext cx="234931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İklim Değişikliği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1" name="Rectangle 110"/>
          <p:cNvSpPr/>
          <p:nvPr/>
        </p:nvSpPr>
        <p:spPr>
          <a:xfrm>
            <a:off x="3705460" y="1741672"/>
            <a:ext cx="23506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2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1992 Rio Konferansı ile çevrenin rolü ve iklim değişikliği küresel gündemin merkezine yerleşti.</a:t>
            </a:r>
            <a:endParaRPr lang="en-US" sz="12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2" name="Straight Connector 111"/>
          <p:cNvCxnSpPr/>
          <p:nvPr/>
        </p:nvCxnSpPr>
        <p:spPr>
          <a:xfrm flipH="1" flipV="1">
            <a:off x="4515655" y="3168040"/>
            <a:ext cx="1558921" cy="902130"/>
          </a:xfrm>
          <a:prstGeom prst="line">
            <a:avLst/>
          </a:prstGeom>
          <a:ln w="9525">
            <a:solidFill>
              <a:schemeClr val="tx1">
                <a:lumMod val="85000"/>
                <a:lumOff val="1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3" name="Group 112"/>
          <p:cNvGrpSpPr/>
          <p:nvPr/>
        </p:nvGrpSpPr>
        <p:grpSpPr>
          <a:xfrm>
            <a:off x="3937347" y="2736390"/>
            <a:ext cx="1152128" cy="863301"/>
            <a:chOff x="5519281" y="509852"/>
            <a:chExt cx="1152128" cy="863301"/>
          </a:xfrm>
          <a:solidFill>
            <a:srgbClr val="E60000"/>
          </a:solidFill>
        </p:grpSpPr>
        <p:sp>
          <p:nvSpPr>
            <p:cNvPr id="114" name="Oval 113"/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solidFill>
              <a:srgbClr val="EE000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115" name="Rectangle 114"/>
            <p:cNvSpPr/>
            <p:nvPr/>
          </p:nvSpPr>
          <p:spPr>
            <a:xfrm>
              <a:off x="5519281" y="741447"/>
              <a:ext cx="1152128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19</a:t>
              </a:r>
              <a:r>
                <a:rPr lang="tr-TR" sz="1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90’lar</a:t>
              </a:r>
              <a:endParaRPr lang="ms-MY" sz="1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16" name="Rectangle 115"/>
          <p:cNvSpPr/>
          <p:nvPr/>
        </p:nvSpPr>
        <p:spPr>
          <a:xfrm>
            <a:off x="4899919" y="4581922"/>
            <a:ext cx="234931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Yeşil Ekonomi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7" name="Rectangle 116"/>
          <p:cNvSpPr/>
          <p:nvPr/>
        </p:nvSpPr>
        <p:spPr>
          <a:xfrm>
            <a:off x="4898619" y="4910024"/>
            <a:ext cx="23506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2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2008 UNEP </a:t>
            </a:r>
            <a:r>
              <a:rPr lang="tr-TR" sz="1200" kern="3000" spc="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Green</a:t>
            </a:r>
            <a:r>
              <a:rPr lang="tr-TR" sz="12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1200" kern="3000" spc="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Economy</a:t>
            </a:r>
            <a:r>
              <a:rPr lang="tr-TR" sz="12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1200" kern="3000" spc="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Initiaitive</a:t>
            </a:r>
            <a:endParaRPr lang="tr-TR" sz="12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tr-TR" sz="12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Yeşil Ekonomi Paketleri</a:t>
            </a:r>
            <a:endParaRPr lang="en-US" sz="12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18" name="Group 117"/>
          <p:cNvGrpSpPr/>
          <p:nvPr/>
        </p:nvGrpSpPr>
        <p:grpSpPr>
          <a:xfrm>
            <a:off x="5552639" y="3638520"/>
            <a:ext cx="1043876" cy="863301"/>
            <a:chOff x="5575651" y="509852"/>
            <a:chExt cx="1043876" cy="863301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119" name="Oval 118"/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solidFill>
              <a:srgbClr val="FF2929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120" name="Rectangle 119"/>
            <p:cNvSpPr/>
            <p:nvPr/>
          </p:nvSpPr>
          <p:spPr>
            <a:xfrm>
              <a:off x="5575651" y="741447"/>
              <a:ext cx="1043876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tr-TR" sz="1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2000’ler</a:t>
              </a:r>
              <a:endParaRPr lang="ms-MY" sz="1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450253" y="3713910"/>
            <a:ext cx="4744922" cy="2934266"/>
            <a:chOff x="7450253" y="3713910"/>
            <a:chExt cx="4744922" cy="2934266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7453116" y="3713910"/>
              <a:ext cx="4742059" cy="712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7457814" y="4391329"/>
              <a:ext cx="3747105" cy="749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9" name="Picture 5"/>
            <p:cNvPicPr>
              <a:picLocks noChangeAspect="1" noChangeArrowheads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11177899" y="4413253"/>
              <a:ext cx="978923" cy="6256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0" name="Picture 6"/>
            <p:cNvPicPr>
              <a:picLocks noChangeAspect="1" noChangeArrowheads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7556095" y="5140856"/>
              <a:ext cx="4637800" cy="7536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1" name="Picture 7"/>
            <p:cNvPicPr>
              <a:picLocks noChangeAspect="1" noChangeArrowheads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7450253" y="5894516"/>
              <a:ext cx="1967915" cy="7536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18158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" grpId="0"/>
      <p:bldP spid="136" grpId="0"/>
      <p:bldP spid="26" grpId="0"/>
      <p:bldP spid="27" grpId="0"/>
      <p:bldP spid="50" grpId="0"/>
      <p:bldP spid="51" grpId="0"/>
      <p:bldP spid="110" grpId="0"/>
      <p:bldP spid="111" grpId="0"/>
      <p:bldP spid="116" grpId="0"/>
      <p:bldP spid="1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3" name="Straight Connector 152"/>
          <p:cNvCxnSpPr/>
          <p:nvPr/>
        </p:nvCxnSpPr>
        <p:spPr>
          <a:xfrm flipV="1">
            <a:off x="-398996" y="3392157"/>
            <a:ext cx="1605331" cy="902130"/>
          </a:xfrm>
          <a:prstGeom prst="line">
            <a:avLst/>
          </a:prstGeom>
          <a:ln w="9525">
            <a:solidFill>
              <a:schemeClr val="tx1">
                <a:lumMod val="85000"/>
                <a:lumOff val="1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flipV="1">
            <a:off x="6106648" y="3392157"/>
            <a:ext cx="1605331" cy="902130"/>
          </a:xfrm>
          <a:prstGeom prst="line">
            <a:avLst/>
          </a:prstGeom>
          <a:ln w="9525">
            <a:solidFill>
              <a:schemeClr val="tx1">
                <a:lumMod val="85000"/>
                <a:lumOff val="1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Rectangle 134"/>
          <p:cNvSpPr/>
          <p:nvPr/>
        </p:nvSpPr>
        <p:spPr>
          <a:xfrm>
            <a:off x="6762356" y="1549311"/>
            <a:ext cx="234931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Tüketici, Hane Halkı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6" name="Rectangle 135"/>
          <p:cNvSpPr/>
          <p:nvPr/>
        </p:nvSpPr>
        <p:spPr>
          <a:xfrm>
            <a:off x="6756164" y="2218589"/>
            <a:ext cx="2350613" cy="931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tr-TR" sz="11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Son tüketici, hane halkı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r-TR" sz="11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Tüketimde farkındalık ve bilinçlendirme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r-TR" sz="11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Evsel atık uygulamaları</a:t>
            </a:r>
          </a:p>
          <a:p>
            <a:endParaRPr lang="en-US" sz="105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Myriad Pro" pitchFamily="34" charset="0"/>
              <a:cs typeface="Arial" pitchFamily="34" charset="0"/>
            </a:endParaRPr>
          </a:p>
        </p:txBody>
      </p:sp>
      <p:cxnSp>
        <p:nvCxnSpPr>
          <p:cNvPr id="137" name="Straight Connector 136"/>
          <p:cNvCxnSpPr/>
          <p:nvPr/>
        </p:nvCxnSpPr>
        <p:spPr>
          <a:xfrm flipH="1" flipV="1">
            <a:off x="7711979" y="3392157"/>
            <a:ext cx="1558921" cy="902130"/>
          </a:xfrm>
          <a:prstGeom prst="line">
            <a:avLst/>
          </a:prstGeom>
          <a:ln w="9525">
            <a:solidFill>
              <a:schemeClr val="tx1">
                <a:lumMod val="85000"/>
                <a:lumOff val="1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7280328" y="2960507"/>
            <a:ext cx="863301" cy="863301"/>
            <a:chOff x="5665938" y="509852"/>
            <a:chExt cx="863301" cy="863301"/>
          </a:xfrm>
          <a:solidFill>
            <a:srgbClr val="FF4F4F"/>
          </a:solidFill>
        </p:grpSpPr>
        <p:sp>
          <p:nvSpPr>
            <p:cNvPr id="139" name="Oval 138"/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140" name="Rectangle 139"/>
            <p:cNvSpPr/>
            <p:nvPr/>
          </p:nvSpPr>
          <p:spPr>
            <a:xfrm>
              <a:off x="6005223" y="741447"/>
              <a:ext cx="184731" cy="400110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/>
              <a:endParaRPr lang="ms-MY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41" name="Rectangle 140"/>
          <p:cNvSpPr/>
          <p:nvPr/>
        </p:nvSpPr>
        <p:spPr>
          <a:xfrm>
            <a:off x="8089646" y="4865742"/>
            <a:ext cx="234931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Sivil Toplum ve İnisiyatifler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2" name="Rectangle 141"/>
          <p:cNvSpPr/>
          <p:nvPr/>
        </p:nvSpPr>
        <p:spPr>
          <a:xfrm>
            <a:off x="8088346" y="5553884"/>
            <a:ext cx="235061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tr-TR" sz="11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Bilinç ve farkındalık yaratma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r-TR" sz="11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Kurumları yönlendirme gücü «sivil toplumun gücü»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r-TR" sz="11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Uluslararası girişimler</a:t>
            </a:r>
            <a:endParaRPr lang="en-US" sz="11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43" name="Group 142"/>
          <p:cNvGrpSpPr/>
          <p:nvPr/>
        </p:nvGrpSpPr>
        <p:grpSpPr>
          <a:xfrm>
            <a:off x="8839250" y="3862637"/>
            <a:ext cx="863301" cy="863301"/>
            <a:chOff x="5665938" y="509852"/>
            <a:chExt cx="863301" cy="863301"/>
          </a:xfrm>
          <a:solidFill>
            <a:srgbClr val="F08894"/>
          </a:solidFill>
        </p:grpSpPr>
        <p:sp>
          <p:nvSpPr>
            <p:cNvPr id="144" name="Oval 143"/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145" name="Rectangle 144"/>
            <p:cNvSpPr/>
            <p:nvPr/>
          </p:nvSpPr>
          <p:spPr>
            <a:xfrm>
              <a:off x="6005223" y="741447"/>
              <a:ext cx="184731" cy="400110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/>
              <a:endParaRPr lang="ms-MY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121" name="Straight Connector 120"/>
          <p:cNvCxnSpPr/>
          <p:nvPr/>
        </p:nvCxnSpPr>
        <p:spPr>
          <a:xfrm flipV="1">
            <a:off x="2910324" y="3392157"/>
            <a:ext cx="1605331" cy="902130"/>
          </a:xfrm>
          <a:prstGeom prst="line">
            <a:avLst/>
          </a:prstGeom>
          <a:ln w="9525">
            <a:solidFill>
              <a:schemeClr val="tx1">
                <a:lumMod val="85000"/>
                <a:lumOff val="1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92931" y="45418"/>
            <a:ext cx="5760640" cy="1368152"/>
          </a:xfrm>
        </p:spPr>
        <p:txBody>
          <a:bodyPr>
            <a:normAutofit/>
          </a:bodyPr>
          <a:lstStyle/>
          <a:p>
            <a:r>
              <a:rPr lang="tr-TR" sz="3000" dirty="0">
                <a:solidFill>
                  <a:srgbClr val="00B050"/>
                </a:solidFill>
              </a:rPr>
              <a:t>Yeşil Ekonomi</a:t>
            </a:r>
          </a:p>
          <a:p>
            <a:r>
              <a:rPr lang="tr-TR" sz="3000" dirty="0">
                <a:solidFill>
                  <a:srgbClr val="C80000"/>
                </a:solidFill>
              </a:rPr>
              <a:t>[Paydaşlar ve Rolleri]</a:t>
            </a:r>
            <a:endParaRPr lang="en-US" sz="3000" dirty="0">
              <a:solidFill>
                <a:srgbClr val="C80000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54271" y="2002988"/>
            <a:ext cx="234931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Devlet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52971" y="2331090"/>
            <a:ext cx="252028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tr-TR" sz="11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Politika Yapıcılar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r-TR" sz="11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Ulusal Strateji ve Planlar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r-TR" sz="11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Mevzuat Altyapısı</a:t>
            </a:r>
            <a:endParaRPr lang="en-US" sz="11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endParaRPr lang="tr-TR" sz="11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0" name="Straight Connector 59"/>
          <p:cNvCxnSpPr/>
          <p:nvPr/>
        </p:nvCxnSpPr>
        <p:spPr>
          <a:xfrm flipH="1" flipV="1">
            <a:off x="1351403" y="3392157"/>
            <a:ext cx="1558921" cy="902130"/>
          </a:xfrm>
          <a:prstGeom prst="line">
            <a:avLst/>
          </a:prstGeom>
          <a:ln w="9525">
            <a:solidFill>
              <a:schemeClr val="tx1">
                <a:lumMod val="85000"/>
                <a:lumOff val="1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Group 69"/>
          <p:cNvGrpSpPr/>
          <p:nvPr/>
        </p:nvGrpSpPr>
        <p:grpSpPr>
          <a:xfrm>
            <a:off x="919752" y="2960507"/>
            <a:ext cx="863301" cy="863301"/>
            <a:chOff x="5665938" y="509852"/>
            <a:chExt cx="863301" cy="863301"/>
          </a:xfrm>
          <a:solidFill>
            <a:srgbClr val="A80000"/>
          </a:solidFill>
        </p:grpSpPr>
        <p:sp>
          <p:nvSpPr>
            <p:cNvPr id="71" name="Oval 70"/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72" name="Rectangle 71"/>
            <p:cNvSpPr/>
            <p:nvPr/>
          </p:nvSpPr>
          <p:spPr>
            <a:xfrm>
              <a:off x="6005223" y="741447"/>
              <a:ext cx="184731" cy="400110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/>
              <a:endParaRPr lang="ms-MY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50" name="Rectangle 49"/>
          <p:cNvSpPr/>
          <p:nvPr/>
        </p:nvSpPr>
        <p:spPr>
          <a:xfrm>
            <a:off x="1735666" y="4865742"/>
            <a:ext cx="220168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Reel Sektör ve Kamu Kurumları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1735666" y="5493926"/>
            <a:ext cx="2561721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tr-TR" sz="11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Politikanın uygulamaya geçişi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r-TR" sz="11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Özel sektör/kamu sektörü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r-TR" sz="11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Üretim sektörü ve sanayide yeşil uygulamaların  kabullenilmesi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r-TR" sz="11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Yeşil sanayi politikaları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r-TR" sz="11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Ar-Ge</a:t>
            </a:r>
          </a:p>
          <a:p>
            <a:pPr marL="171450" indent="-171450">
              <a:buFont typeface="Arial" pitchFamily="34" charset="0"/>
              <a:buChar char="•"/>
            </a:pPr>
            <a:endParaRPr lang="en-US" sz="11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52" name="Group 51"/>
          <p:cNvGrpSpPr/>
          <p:nvPr/>
        </p:nvGrpSpPr>
        <p:grpSpPr>
          <a:xfrm>
            <a:off x="2478674" y="3862637"/>
            <a:ext cx="863301" cy="863301"/>
            <a:chOff x="5665938" y="509852"/>
            <a:chExt cx="863301" cy="863301"/>
          </a:xfrm>
        </p:grpSpPr>
        <p:sp>
          <p:nvSpPr>
            <p:cNvPr id="53" name="Oval 52"/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solidFill>
              <a:srgbClr val="C8000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54" name="Rectangle 53"/>
            <p:cNvSpPr/>
            <p:nvPr/>
          </p:nvSpPr>
          <p:spPr>
            <a:xfrm>
              <a:off x="6005222" y="741447"/>
              <a:ext cx="184731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endParaRPr lang="ms-MY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10" name="Rectangle 109"/>
          <p:cNvSpPr/>
          <p:nvPr/>
        </p:nvSpPr>
        <p:spPr>
          <a:xfrm>
            <a:off x="3840636" y="1341562"/>
            <a:ext cx="234931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Finans Dünyası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1" name="Rectangle 110"/>
          <p:cNvSpPr/>
          <p:nvPr/>
        </p:nvSpPr>
        <p:spPr>
          <a:xfrm>
            <a:off x="3705460" y="1701602"/>
            <a:ext cx="2350613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tr-TR" sz="11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Yeşil ekonomi ve  yeşil finans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r-TR" sz="11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Yeni yapılanma ve yatırımlara yönelik finansman ihtiyacına cevap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r-TR" sz="11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Uluslararası finans kuruluşlarından yeni çevresel/sosyal gereklilikler </a:t>
            </a:r>
            <a:endParaRPr lang="en-US" sz="11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2" name="Straight Connector 111"/>
          <p:cNvCxnSpPr/>
          <p:nvPr/>
        </p:nvCxnSpPr>
        <p:spPr>
          <a:xfrm flipH="1" flipV="1">
            <a:off x="4515655" y="3392157"/>
            <a:ext cx="1558921" cy="902130"/>
          </a:xfrm>
          <a:prstGeom prst="line">
            <a:avLst/>
          </a:prstGeom>
          <a:ln w="9525">
            <a:solidFill>
              <a:schemeClr val="tx1">
                <a:lumMod val="85000"/>
                <a:lumOff val="1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3" name="Group 112"/>
          <p:cNvGrpSpPr/>
          <p:nvPr/>
        </p:nvGrpSpPr>
        <p:grpSpPr>
          <a:xfrm>
            <a:off x="4084004" y="2960507"/>
            <a:ext cx="863301" cy="863301"/>
            <a:chOff x="5665938" y="509852"/>
            <a:chExt cx="863301" cy="863301"/>
          </a:xfrm>
          <a:solidFill>
            <a:srgbClr val="E60000"/>
          </a:solidFill>
        </p:grpSpPr>
        <p:sp>
          <p:nvSpPr>
            <p:cNvPr id="114" name="Oval 113"/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115" name="Rectangle 114"/>
            <p:cNvSpPr/>
            <p:nvPr/>
          </p:nvSpPr>
          <p:spPr>
            <a:xfrm>
              <a:off x="6005223" y="741447"/>
              <a:ext cx="184731" cy="400110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/>
              <a:endParaRPr lang="ms-MY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16" name="Rectangle 115"/>
          <p:cNvSpPr/>
          <p:nvPr/>
        </p:nvSpPr>
        <p:spPr>
          <a:xfrm>
            <a:off x="5332450" y="4865742"/>
            <a:ext cx="234931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Akademi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7" name="Rectangle 116"/>
          <p:cNvSpPr/>
          <p:nvPr/>
        </p:nvSpPr>
        <p:spPr>
          <a:xfrm>
            <a:off x="5255480" y="5193844"/>
            <a:ext cx="235061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tr-TR" sz="11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Çevre ve ekonomi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r-TR" sz="11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Ar-Ge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tr-TR" sz="11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Bilim temelli uygulamalar </a:t>
            </a:r>
            <a:endParaRPr lang="en-US" sz="11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18" name="Group 117"/>
          <p:cNvGrpSpPr/>
          <p:nvPr/>
        </p:nvGrpSpPr>
        <p:grpSpPr>
          <a:xfrm>
            <a:off x="5642926" y="3862637"/>
            <a:ext cx="863301" cy="863301"/>
            <a:chOff x="5665938" y="509852"/>
            <a:chExt cx="863301" cy="863301"/>
          </a:xfrm>
          <a:solidFill>
            <a:srgbClr val="FF2929"/>
          </a:solidFill>
        </p:grpSpPr>
        <p:sp>
          <p:nvSpPr>
            <p:cNvPr id="119" name="Oval 118"/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120" name="Rectangle 119"/>
            <p:cNvSpPr/>
            <p:nvPr/>
          </p:nvSpPr>
          <p:spPr>
            <a:xfrm>
              <a:off x="6005223" y="741447"/>
              <a:ext cx="184731" cy="400110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/>
              <a:endParaRPr lang="ms-MY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9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-23093" y="6526212"/>
            <a:ext cx="577364" cy="333375"/>
          </a:xfrm>
        </p:spPr>
        <p:txBody>
          <a:bodyPr/>
          <a:lstStyle/>
          <a:p>
            <a:r>
              <a:rPr lang="tr-TR" sz="1600" dirty="0">
                <a:latin typeface="+mn-lt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80354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" grpId="0"/>
      <p:bldP spid="136" grpId="0"/>
      <p:bldP spid="141" grpId="0"/>
      <p:bldP spid="142" grpId="0"/>
      <p:bldP spid="26" grpId="0"/>
      <p:bldP spid="27" grpId="0"/>
      <p:bldP spid="50" grpId="0"/>
      <p:bldP spid="51" grpId="0"/>
      <p:bldP spid="110" grpId="0"/>
      <p:bldP spid="111" grpId="0"/>
      <p:bldP spid="116" grpId="0"/>
      <p:bldP spid="1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tr-TR" sz="3000" dirty="0">
                <a:solidFill>
                  <a:srgbClr val="00B050"/>
                </a:solidFill>
              </a:rPr>
              <a:t>Yeşil Ekonomi </a:t>
            </a:r>
          </a:p>
          <a:p>
            <a:r>
              <a:rPr lang="tr-TR" sz="3000" dirty="0">
                <a:solidFill>
                  <a:srgbClr val="C80000"/>
                </a:solidFill>
              </a:rPr>
              <a:t>[Dinamikler]</a:t>
            </a:r>
            <a:endParaRPr lang="en-US" sz="3000" dirty="0">
              <a:solidFill>
                <a:srgbClr val="C80000"/>
              </a:solidFill>
            </a:endParaRPr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63D9F6E-FF3A-42BE-A0D3-BF3E5ED04CA3}" type="slidenum">
              <a:rPr lang="ms-MY" smtClean="0"/>
              <a:pPr/>
              <a:t>7</a:t>
            </a:fld>
            <a:endParaRPr lang="ms-MY" dirty="0"/>
          </a:p>
        </p:txBody>
      </p:sp>
      <p:sp>
        <p:nvSpPr>
          <p:cNvPr id="5" name="TextBox 4"/>
          <p:cNvSpPr txBox="1"/>
          <p:nvPr/>
        </p:nvSpPr>
        <p:spPr>
          <a:xfrm>
            <a:off x="336947" y="1222514"/>
            <a:ext cx="1022513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dirty="0">
                <a:latin typeface="Arial" pitchFamily="34" charset="0"/>
                <a:cs typeface="Arial" pitchFamily="34" charset="0"/>
              </a:rPr>
              <a:t>Yeşil ekonomi, üretim süreçlerinde çevrenin gözetilmesi ve verimlilik  uygulamalarının yaygınlaşmasıyla ortaya çıkan bir olgudur. </a:t>
            </a:r>
          </a:p>
          <a:p>
            <a:endParaRPr lang="tr-TR" sz="2000" dirty="0">
              <a:latin typeface="Arial" pitchFamily="34" charset="0"/>
              <a:cs typeface="Arial" pitchFamily="34" charset="0"/>
            </a:endParaRPr>
          </a:p>
          <a:p>
            <a:r>
              <a:rPr lang="tr-TR" sz="2000" dirty="0">
                <a:latin typeface="Arial" pitchFamily="34" charset="0"/>
                <a:cs typeface="Arial" pitchFamily="34" charset="0"/>
              </a:rPr>
              <a:t>Üretim ve tüketim sistemlerinin, ürün ve atıkların tekrar kullanımı ve geri kazanımlarına izin verecek yapıda şekillendirildiği bir ekonomi anlayışıdır.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37112" y="4318278"/>
            <a:ext cx="10225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dirty="0">
                <a:latin typeface="Arial" pitchFamily="34" charset="0"/>
                <a:cs typeface="Arial" pitchFamily="34" charset="0"/>
              </a:rPr>
              <a:t>Atık yönetimi de, yeşil üretimde önem kazanan bir yaklaşım. </a:t>
            </a:r>
          </a:p>
          <a:p>
            <a:endParaRPr lang="tr-TR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55302" y="3933850"/>
            <a:ext cx="4413562" cy="313000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37112" y="5026164"/>
            <a:ext cx="531899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dirty="0">
                <a:latin typeface="Arial" pitchFamily="34" charset="0"/>
                <a:cs typeface="Arial" pitchFamily="34" charset="0"/>
              </a:rPr>
              <a:t>Bu uygulamalar, döngüsel ekonomi adı verilen uygulama anlayışını doğurmuştur. 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52070997"/>
              </p:ext>
            </p:extLst>
          </p:nvPr>
        </p:nvGraphicFramePr>
        <p:xfrm>
          <a:off x="337112" y="1104763"/>
          <a:ext cx="8169515" cy="49173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74562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5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0" grpId="0"/>
      <p:bldP spid="6" grpId="0"/>
      <p:bldGraphic spid="4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Straight Connector 46"/>
          <p:cNvCxnSpPr/>
          <p:nvPr/>
        </p:nvCxnSpPr>
        <p:spPr>
          <a:xfrm flipV="1">
            <a:off x="10182654" y="3396258"/>
            <a:ext cx="1605331" cy="902130"/>
          </a:xfrm>
          <a:prstGeom prst="line">
            <a:avLst/>
          </a:prstGeom>
          <a:ln w="9525">
            <a:solidFill>
              <a:schemeClr val="tx1">
                <a:lumMod val="85000"/>
                <a:lumOff val="1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Straight Connector 153"/>
          <p:cNvCxnSpPr/>
          <p:nvPr/>
        </p:nvCxnSpPr>
        <p:spPr>
          <a:xfrm flipH="1" flipV="1">
            <a:off x="9072570" y="3396258"/>
            <a:ext cx="1558921" cy="902130"/>
          </a:xfrm>
          <a:prstGeom prst="line">
            <a:avLst/>
          </a:prstGeom>
          <a:ln w="9525">
            <a:solidFill>
              <a:schemeClr val="tx1">
                <a:lumMod val="85000"/>
                <a:lumOff val="1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Connector 152"/>
          <p:cNvCxnSpPr/>
          <p:nvPr/>
        </p:nvCxnSpPr>
        <p:spPr>
          <a:xfrm flipV="1">
            <a:off x="-1103213" y="3396258"/>
            <a:ext cx="1605331" cy="902130"/>
          </a:xfrm>
          <a:prstGeom prst="line">
            <a:avLst/>
          </a:prstGeom>
          <a:ln w="9525">
            <a:solidFill>
              <a:schemeClr val="tx1">
                <a:lumMod val="85000"/>
                <a:lumOff val="1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Straight Connector 145"/>
          <p:cNvCxnSpPr/>
          <p:nvPr/>
        </p:nvCxnSpPr>
        <p:spPr>
          <a:xfrm flipV="1">
            <a:off x="7555388" y="3396258"/>
            <a:ext cx="1605331" cy="902130"/>
          </a:xfrm>
          <a:prstGeom prst="line">
            <a:avLst/>
          </a:prstGeom>
          <a:ln w="9525">
            <a:solidFill>
              <a:schemeClr val="tx1">
                <a:lumMod val="85000"/>
                <a:lumOff val="1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7" name="Rectangle 146"/>
          <p:cNvSpPr/>
          <p:nvPr/>
        </p:nvSpPr>
        <p:spPr>
          <a:xfrm>
            <a:off x="7969795" y="2145844"/>
            <a:ext cx="234931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Karbon Ticaret Mekanizmaları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49" name="Group 148"/>
          <p:cNvGrpSpPr/>
          <p:nvPr/>
        </p:nvGrpSpPr>
        <p:grpSpPr>
          <a:xfrm>
            <a:off x="9953302" y="3872938"/>
            <a:ext cx="863301" cy="863301"/>
            <a:chOff x="5665938" y="509852"/>
            <a:chExt cx="863301" cy="863301"/>
          </a:xfrm>
          <a:solidFill>
            <a:srgbClr val="FCE4E7"/>
          </a:solidFill>
        </p:grpSpPr>
        <p:sp>
          <p:nvSpPr>
            <p:cNvPr id="150" name="Oval 149"/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151" name="Rectangle 150"/>
            <p:cNvSpPr/>
            <p:nvPr/>
          </p:nvSpPr>
          <p:spPr>
            <a:xfrm>
              <a:off x="5719921" y="741447"/>
              <a:ext cx="755336" cy="400110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20</a:t>
              </a:r>
              <a:r>
                <a:rPr lang="tr-TR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08</a:t>
              </a:r>
              <a:endParaRPr lang="ms-MY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134" name="Straight Connector 133"/>
          <p:cNvCxnSpPr/>
          <p:nvPr/>
        </p:nvCxnSpPr>
        <p:spPr>
          <a:xfrm flipV="1">
            <a:off x="4782736" y="3396258"/>
            <a:ext cx="1605331" cy="902130"/>
          </a:xfrm>
          <a:prstGeom prst="line">
            <a:avLst/>
          </a:prstGeom>
          <a:ln w="9525">
            <a:solidFill>
              <a:schemeClr val="tx1">
                <a:lumMod val="85000"/>
                <a:lumOff val="1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Rectangle 134"/>
          <p:cNvSpPr/>
          <p:nvPr/>
        </p:nvSpPr>
        <p:spPr>
          <a:xfrm>
            <a:off x="4610748" y="1838067"/>
            <a:ext cx="29444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Küresel Çevre Fonu (GEF) ve</a:t>
            </a:r>
          </a:p>
          <a:p>
            <a:pPr algn="ctr"/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Enerji Verimliliği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7" name="Straight Connector 136"/>
          <p:cNvCxnSpPr/>
          <p:nvPr/>
        </p:nvCxnSpPr>
        <p:spPr>
          <a:xfrm flipH="1" flipV="1">
            <a:off x="6171560" y="3396258"/>
            <a:ext cx="1558921" cy="902130"/>
          </a:xfrm>
          <a:prstGeom prst="line">
            <a:avLst/>
          </a:prstGeom>
          <a:ln w="9525">
            <a:solidFill>
              <a:schemeClr val="tx1">
                <a:lumMod val="85000"/>
                <a:lumOff val="1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5739909" y="2964608"/>
            <a:ext cx="863301" cy="863301"/>
            <a:chOff x="5665938" y="509852"/>
            <a:chExt cx="863301" cy="863301"/>
          </a:xfrm>
          <a:solidFill>
            <a:schemeClr val="accent3">
              <a:lumMod val="75000"/>
            </a:schemeClr>
          </a:solidFill>
        </p:grpSpPr>
        <p:sp>
          <p:nvSpPr>
            <p:cNvPr id="139" name="Oval 138"/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solidFill>
              <a:srgbClr val="FF2929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140" name="Rectangle 139"/>
            <p:cNvSpPr/>
            <p:nvPr/>
          </p:nvSpPr>
          <p:spPr>
            <a:xfrm>
              <a:off x="5719921" y="741447"/>
              <a:ext cx="755336" cy="400110"/>
            </a:xfrm>
            <a:prstGeom prst="rect">
              <a:avLst/>
            </a:prstGeom>
            <a:solidFill>
              <a:srgbClr val="FF2929"/>
            </a:solidFill>
          </p:spPr>
          <p:txBody>
            <a:bodyPr wrap="none">
              <a:spAutoFit/>
            </a:bodyPr>
            <a:lstStyle/>
            <a:p>
              <a:pPr algn="ctr"/>
              <a:r>
                <a:rPr lang="tr-TR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1990</a:t>
              </a:r>
              <a:endParaRPr lang="ms-MY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41" name="Rectangle 140"/>
          <p:cNvSpPr/>
          <p:nvPr/>
        </p:nvSpPr>
        <p:spPr>
          <a:xfrm>
            <a:off x="6528335" y="4810140"/>
            <a:ext cx="234931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Prototip Karbon Fonu-İklimin Finansmanı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43" name="Group 142"/>
          <p:cNvGrpSpPr/>
          <p:nvPr/>
        </p:nvGrpSpPr>
        <p:grpSpPr>
          <a:xfrm>
            <a:off x="7110096" y="3866738"/>
            <a:ext cx="863301" cy="863301"/>
            <a:chOff x="5665938" y="509852"/>
            <a:chExt cx="863301" cy="863301"/>
          </a:xfrm>
          <a:solidFill>
            <a:srgbClr val="F08894"/>
          </a:solidFill>
        </p:grpSpPr>
        <p:sp>
          <p:nvSpPr>
            <p:cNvPr id="144" name="Oval 143"/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145" name="Rectangle 144"/>
            <p:cNvSpPr/>
            <p:nvPr/>
          </p:nvSpPr>
          <p:spPr>
            <a:xfrm>
              <a:off x="5719921" y="741447"/>
              <a:ext cx="755336" cy="400110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200</a:t>
              </a:r>
              <a:r>
                <a:rPr lang="tr-TR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0</a:t>
              </a:r>
              <a:endParaRPr lang="ms-MY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121" name="Straight Connector 120"/>
          <p:cNvCxnSpPr/>
          <p:nvPr/>
        </p:nvCxnSpPr>
        <p:spPr>
          <a:xfrm flipV="1">
            <a:off x="1919425" y="3396258"/>
            <a:ext cx="1605331" cy="902130"/>
          </a:xfrm>
          <a:prstGeom prst="line">
            <a:avLst/>
          </a:prstGeom>
          <a:ln w="9525">
            <a:solidFill>
              <a:schemeClr val="tx1">
                <a:lumMod val="85000"/>
                <a:lumOff val="1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55000" lnSpcReduction="20000"/>
          </a:bodyPr>
          <a:lstStyle/>
          <a:p>
            <a:r>
              <a:rPr lang="tr-TR" dirty="0">
                <a:solidFill>
                  <a:srgbClr val="00B050"/>
                </a:solidFill>
              </a:rPr>
              <a:t>Yeşil Ekonomi</a:t>
            </a:r>
          </a:p>
          <a:p>
            <a:r>
              <a:rPr lang="tr-TR" dirty="0">
                <a:solidFill>
                  <a:srgbClr val="C80000"/>
                </a:solidFill>
              </a:rPr>
              <a:t>[Finans Sektörü – Yeşil Finansman Ürünlerinin Gelişimi]</a:t>
            </a:r>
            <a:endParaRPr lang="en-US" dirty="0">
              <a:solidFill>
                <a:srgbClr val="C80000"/>
              </a:solidFill>
            </a:endParaRPr>
          </a:p>
        </p:txBody>
      </p:sp>
      <p:sp>
        <p:nvSpPr>
          <p:cNvPr id="51" name="50 Slayt Numarası Yer Tutucusu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63D9F6E-FF3A-42BE-A0D3-BF3E5ED04CA3}" type="slidenum">
              <a:rPr lang="ms-MY" smtClean="0"/>
              <a:pPr/>
              <a:t>8</a:t>
            </a:fld>
            <a:endParaRPr lang="ms-MY" dirty="0"/>
          </a:p>
        </p:txBody>
      </p:sp>
      <p:sp>
        <p:nvSpPr>
          <p:cNvPr id="26" name="Rectangle 25"/>
          <p:cNvSpPr/>
          <p:nvPr/>
        </p:nvSpPr>
        <p:spPr>
          <a:xfrm>
            <a:off x="48915" y="2133650"/>
            <a:ext cx="234931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Çevre Yatırımları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0" name="Straight Connector 59"/>
          <p:cNvCxnSpPr/>
          <p:nvPr/>
        </p:nvCxnSpPr>
        <p:spPr>
          <a:xfrm flipH="1" flipV="1">
            <a:off x="573878" y="3396258"/>
            <a:ext cx="1558921" cy="902130"/>
          </a:xfrm>
          <a:prstGeom prst="line">
            <a:avLst/>
          </a:prstGeom>
          <a:ln w="9525">
            <a:solidFill>
              <a:schemeClr val="tx1">
                <a:lumMod val="85000"/>
                <a:lumOff val="1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Group 69"/>
          <p:cNvGrpSpPr/>
          <p:nvPr/>
        </p:nvGrpSpPr>
        <p:grpSpPr>
          <a:xfrm>
            <a:off x="142227" y="2964608"/>
            <a:ext cx="863301" cy="863301"/>
            <a:chOff x="5665938" y="509852"/>
            <a:chExt cx="863301" cy="863301"/>
          </a:xfrm>
          <a:solidFill>
            <a:srgbClr val="A80000"/>
          </a:solidFill>
        </p:grpSpPr>
        <p:sp>
          <p:nvSpPr>
            <p:cNvPr id="71" name="Oval 70"/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solidFill>
              <a:srgbClr val="A8000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72" name="Rectangle 71"/>
            <p:cNvSpPr/>
            <p:nvPr/>
          </p:nvSpPr>
          <p:spPr>
            <a:xfrm>
              <a:off x="5719920" y="741447"/>
              <a:ext cx="755336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19</a:t>
              </a:r>
              <a:r>
                <a:rPr lang="tr-TR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60</a:t>
              </a:r>
              <a:endParaRPr lang="ms-MY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50" name="Rectangle 49"/>
          <p:cNvSpPr/>
          <p:nvPr/>
        </p:nvSpPr>
        <p:spPr>
          <a:xfrm>
            <a:off x="985019" y="4810140"/>
            <a:ext cx="234931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HES Yatırımları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52" name="Group 51"/>
          <p:cNvGrpSpPr/>
          <p:nvPr/>
        </p:nvGrpSpPr>
        <p:grpSpPr>
          <a:xfrm>
            <a:off x="1487775" y="3866738"/>
            <a:ext cx="863301" cy="863301"/>
            <a:chOff x="5665938" y="509852"/>
            <a:chExt cx="863301" cy="863301"/>
          </a:xfrm>
        </p:grpSpPr>
        <p:sp>
          <p:nvSpPr>
            <p:cNvPr id="53" name="Oval 52"/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solidFill>
              <a:srgbClr val="C0000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54" name="Rectangle 53"/>
            <p:cNvSpPr/>
            <p:nvPr/>
          </p:nvSpPr>
          <p:spPr>
            <a:xfrm>
              <a:off x="5719920" y="741447"/>
              <a:ext cx="755336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19</a:t>
              </a:r>
              <a:r>
                <a:rPr lang="tr-TR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70</a:t>
              </a:r>
              <a:endParaRPr lang="ms-MY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10" name="Rectangle 109"/>
          <p:cNvSpPr/>
          <p:nvPr/>
        </p:nvSpPr>
        <p:spPr>
          <a:xfrm>
            <a:off x="2209155" y="2309604"/>
            <a:ext cx="288909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Yenilenebilir Enerji </a:t>
            </a:r>
          </a:p>
        </p:txBody>
      </p:sp>
      <p:cxnSp>
        <p:nvCxnSpPr>
          <p:cNvPr id="112" name="Straight Connector 111"/>
          <p:cNvCxnSpPr/>
          <p:nvPr/>
        </p:nvCxnSpPr>
        <p:spPr>
          <a:xfrm flipH="1" flipV="1">
            <a:off x="3359586" y="3396258"/>
            <a:ext cx="1558921" cy="902130"/>
          </a:xfrm>
          <a:prstGeom prst="line">
            <a:avLst/>
          </a:prstGeom>
          <a:ln w="9525">
            <a:solidFill>
              <a:schemeClr val="tx1">
                <a:lumMod val="85000"/>
                <a:lumOff val="1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3" name="Group 112"/>
          <p:cNvGrpSpPr/>
          <p:nvPr/>
        </p:nvGrpSpPr>
        <p:grpSpPr>
          <a:xfrm>
            <a:off x="2927935" y="2964608"/>
            <a:ext cx="863301" cy="863301"/>
            <a:chOff x="5665938" y="509852"/>
            <a:chExt cx="863301" cy="863301"/>
          </a:xfrm>
          <a:solidFill>
            <a:srgbClr val="00B050"/>
          </a:solidFill>
        </p:grpSpPr>
        <p:sp>
          <p:nvSpPr>
            <p:cNvPr id="114" name="Oval 113"/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solidFill>
              <a:srgbClr val="E6000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115" name="Rectangle 114"/>
            <p:cNvSpPr/>
            <p:nvPr/>
          </p:nvSpPr>
          <p:spPr>
            <a:xfrm>
              <a:off x="5719920" y="741447"/>
              <a:ext cx="755336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19</a:t>
              </a:r>
              <a:r>
                <a:rPr lang="tr-TR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80</a:t>
              </a:r>
              <a:endParaRPr lang="ms-MY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16" name="Rectangle 115"/>
          <p:cNvSpPr/>
          <p:nvPr/>
        </p:nvSpPr>
        <p:spPr>
          <a:xfrm>
            <a:off x="3649315" y="4810140"/>
            <a:ext cx="234931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Sorumlu Yatırım Fonları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18" name="Group 117"/>
          <p:cNvGrpSpPr/>
          <p:nvPr/>
        </p:nvGrpSpPr>
        <p:grpSpPr>
          <a:xfrm>
            <a:off x="4319014" y="3866738"/>
            <a:ext cx="863301" cy="863301"/>
            <a:chOff x="5665938" y="509852"/>
            <a:chExt cx="863301" cy="863301"/>
          </a:xfrm>
          <a:solidFill>
            <a:srgbClr val="92D050"/>
          </a:solidFill>
        </p:grpSpPr>
        <p:sp>
          <p:nvSpPr>
            <p:cNvPr id="119" name="Oval 118"/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solidFill>
              <a:srgbClr val="FF000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120" name="Rectangle 119"/>
            <p:cNvSpPr/>
            <p:nvPr/>
          </p:nvSpPr>
          <p:spPr>
            <a:xfrm>
              <a:off x="5719921" y="741447"/>
              <a:ext cx="755336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19</a:t>
              </a:r>
              <a:r>
                <a:rPr lang="tr-TR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85</a:t>
              </a:r>
              <a:endParaRPr lang="ms-MY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48" name="Rectangle 47"/>
          <p:cNvSpPr/>
          <p:nvPr/>
        </p:nvSpPr>
        <p:spPr>
          <a:xfrm>
            <a:off x="10589034" y="2145844"/>
            <a:ext cx="187064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Yeşil İklim Fonu (GCF)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9" name="Group 48"/>
          <p:cNvGrpSpPr/>
          <p:nvPr/>
        </p:nvGrpSpPr>
        <p:grpSpPr>
          <a:xfrm>
            <a:off x="11134196" y="2892599"/>
            <a:ext cx="863301" cy="863301"/>
            <a:chOff x="5665938" y="509852"/>
            <a:chExt cx="863301" cy="863301"/>
          </a:xfrm>
          <a:solidFill>
            <a:srgbClr val="FDEDEF"/>
          </a:solidFill>
        </p:grpSpPr>
        <p:sp>
          <p:nvSpPr>
            <p:cNvPr id="55" name="Oval 54"/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719921" y="741447"/>
              <a:ext cx="755336" cy="400110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201</a:t>
              </a:r>
              <a:r>
                <a:rPr lang="tr-TR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0</a:t>
              </a:r>
              <a:endParaRPr lang="ms-MY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8594509" y="3035784"/>
            <a:ext cx="863301" cy="863301"/>
            <a:chOff x="5665938" y="509852"/>
            <a:chExt cx="863301" cy="863301"/>
          </a:xfrm>
          <a:solidFill>
            <a:srgbClr val="F9CFD4"/>
          </a:solidFill>
        </p:grpSpPr>
        <p:sp>
          <p:nvSpPr>
            <p:cNvPr id="58" name="Oval 57"/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719921" y="741447"/>
              <a:ext cx="755336" cy="400110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200</a:t>
              </a:r>
              <a:r>
                <a:rPr lang="tr-TR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5</a:t>
              </a:r>
              <a:endParaRPr lang="ms-MY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61" name="Rectangle 60"/>
          <p:cNvSpPr/>
          <p:nvPr/>
        </p:nvSpPr>
        <p:spPr>
          <a:xfrm>
            <a:off x="9265939" y="4791818"/>
            <a:ext cx="234931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İlk Yeşil Tahvil İhracı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2" name="Straight Connector 61"/>
          <p:cNvCxnSpPr/>
          <p:nvPr/>
        </p:nvCxnSpPr>
        <p:spPr>
          <a:xfrm flipH="1" flipV="1">
            <a:off x="11801657" y="3658092"/>
            <a:ext cx="1558921" cy="902130"/>
          </a:xfrm>
          <a:prstGeom prst="line">
            <a:avLst/>
          </a:prstGeom>
          <a:ln w="9525">
            <a:solidFill>
              <a:schemeClr val="tx1">
                <a:lumMod val="85000"/>
                <a:lumOff val="1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6719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5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25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250"/>
                            </p:stCondLst>
                            <p:childTnLst>
                              <p:par>
                                <p:cTn id="7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750"/>
                            </p:stCondLst>
                            <p:childTnLst>
                              <p:par>
                                <p:cTn id="7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750"/>
                            </p:stCondLst>
                            <p:childTnLst>
                              <p:par>
                                <p:cTn id="9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250"/>
                            </p:stCondLst>
                            <p:childTnLst>
                              <p:par>
                                <p:cTn id="10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" grpId="0"/>
      <p:bldP spid="135" grpId="0"/>
      <p:bldP spid="141" grpId="0"/>
      <p:bldP spid="26" grpId="0"/>
      <p:bldP spid="50" grpId="0"/>
      <p:bldP spid="110" grpId="0"/>
      <p:bldP spid="116" grpId="0"/>
      <p:bldP spid="48" grpId="0"/>
      <p:bldP spid="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664252" y="5214392"/>
            <a:ext cx="2160240" cy="110797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323466" y="3473943"/>
            <a:ext cx="2160240" cy="110797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5250402" y="3444326"/>
            <a:ext cx="6247784" cy="2062087"/>
          </a:xfrm>
          <a:prstGeom prst="rect">
            <a:avLst/>
          </a:prstGeom>
        </p:spPr>
        <p:txBody>
          <a:bodyPr wrap="square" lIns="91424" tIns="45712" rIns="91424" bIns="45712" numCol="1" spcCol="548640">
            <a:spAutoFit/>
          </a:bodyPr>
          <a:lstStyle/>
          <a:p>
            <a:pPr algn="just"/>
            <a:r>
              <a:rPr lang="tr-TR" sz="16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Roboto Light" pitchFamily="2" charset="0"/>
                <a:cs typeface="Arial" pitchFamily="34" charset="0"/>
              </a:rPr>
              <a:t>BMİDÇS fonlarının da yer aldığı bu çok uluslu fon grubunun içerisinde;</a:t>
            </a:r>
          </a:p>
          <a:p>
            <a:pPr algn="just"/>
            <a:r>
              <a:rPr lang="tr-TR" sz="16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Roboto Light" pitchFamily="2" charset="0"/>
                <a:cs typeface="Arial" pitchFamily="34" charset="0"/>
              </a:rPr>
              <a:t>Küresel İklim Fonu (GEF)</a:t>
            </a:r>
          </a:p>
          <a:p>
            <a:pPr algn="just"/>
            <a:r>
              <a:rPr lang="tr-TR" sz="16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Roboto Light" pitchFamily="2" charset="0"/>
                <a:cs typeface="Arial" pitchFamily="34" charset="0"/>
              </a:rPr>
              <a:t>Yeşil İklim Fonu (GCF)</a:t>
            </a:r>
          </a:p>
          <a:p>
            <a:pPr algn="just"/>
            <a:r>
              <a:rPr lang="tr-TR" sz="16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Roboto Light" pitchFamily="2" charset="0"/>
                <a:cs typeface="Arial" pitchFamily="34" charset="0"/>
              </a:rPr>
              <a:t>Adaptasyon Fonu (AF)</a:t>
            </a:r>
          </a:p>
          <a:p>
            <a:pPr algn="just"/>
            <a:r>
              <a:rPr lang="tr-TR" sz="16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Roboto Light" pitchFamily="2" charset="0"/>
                <a:cs typeface="Arial" pitchFamily="34" charset="0"/>
              </a:rPr>
              <a:t>Özel İklim Değişikliği Fonu (SCCF)</a:t>
            </a:r>
          </a:p>
          <a:p>
            <a:pPr algn="just"/>
            <a:r>
              <a:rPr lang="tr-TR" sz="16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Roboto Light" pitchFamily="2" charset="0"/>
                <a:cs typeface="Arial" pitchFamily="34" charset="0"/>
              </a:rPr>
              <a:t>Az Gelişmiş Ülkeler Fonu (LDCF) yer almaktadır. </a:t>
            </a:r>
          </a:p>
          <a:p>
            <a:pPr algn="just"/>
            <a:endParaRPr lang="en-US" sz="1600" b="1" kern="30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ea typeface="Roboto Light" pitchFamily="2" charset="0"/>
              <a:cs typeface="Arial" pitchFamily="34" charset="0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tr-TR" sz="3000" dirty="0">
                <a:solidFill>
                  <a:srgbClr val="00B050"/>
                </a:solidFill>
              </a:rPr>
              <a:t>Yeşil Ekonomi</a:t>
            </a:r>
          </a:p>
          <a:p>
            <a:r>
              <a:rPr lang="tr-TR" sz="3000" dirty="0">
                <a:solidFill>
                  <a:srgbClr val="C80000"/>
                </a:solidFill>
              </a:rPr>
              <a:t>[Dünya İklim Finansmanı]</a:t>
            </a:r>
            <a:endParaRPr lang="en-US" sz="3000" dirty="0">
              <a:solidFill>
                <a:srgbClr val="C80000"/>
              </a:solidFill>
            </a:endParaRPr>
          </a:p>
        </p:txBody>
      </p:sp>
      <p:sp>
        <p:nvSpPr>
          <p:cNvPr id="20" name="19 Slayt Numarası Yer Tutucusu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63D9F6E-FF3A-42BE-A0D3-BF3E5ED04CA3}" type="slidenum">
              <a:rPr lang="ms-MY" smtClean="0"/>
              <a:pPr/>
              <a:t>9</a:t>
            </a:fld>
            <a:endParaRPr lang="ms-MY" dirty="0"/>
          </a:p>
        </p:txBody>
      </p:sp>
      <p:sp>
        <p:nvSpPr>
          <p:cNvPr id="4" name="Rectangle 3"/>
          <p:cNvSpPr/>
          <p:nvPr/>
        </p:nvSpPr>
        <p:spPr>
          <a:xfrm>
            <a:off x="5250402" y="964225"/>
            <a:ext cx="6247785" cy="2308308"/>
          </a:xfrm>
          <a:prstGeom prst="rect">
            <a:avLst/>
          </a:prstGeom>
        </p:spPr>
        <p:txBody>
          <a:bodyPr wrap="square" lIns="91424" tIns="45712" rIns="91424" bIns="45712" numCol="1" spcCol="548640">
            <a:spAutoFit/>
          </a:bodyPr>
          <a:lstStyle/>
          <a:p>
            <a:pPr algn="just"/>
            <a:r>
              <a:rPr lang="tr-TR" sz="16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Roboto Light" pitchFamily="2" charset="0"/>
                <a:cs typeface="Arial" pitchFamily="34" charset="0"/>
              </a:rPr>
              <a:t>Afrika Kalkınma Bankası</a:t>
            </a:r>
          </a:p>
          <a:p>
            <a:pPr algn="just"/>
            <a:r>
              <a:rPr lang="tr-TR" sz="16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Roboto Light" pitchFamily="2" charset="0"/>
                <a:cs typeface="Arial" pitchFamily="34" charset="0"/>
              </a:rPr>
              <a:t>Asya Kalkınma Bankası</a:t>
            </a:r>
          </a:p>
          <a:p>
            <a:pPr algn="just"/>
            <a:r>
              <a:rPr lang="tr-TR" sz="16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Roboto Light" pitchFamily="2" charset="0"/>
                <a:cs typeface="Arial" pitchFamily="34" charset="0"/>
              </a:rPr>
              <a:t>Avrupa İmar ve Kalkınma Bankası</a:t>
            </a:r>
          </a:p>
          <a:p>
            <a:pPr algn="just"/>
            <a:r>
              <a:rPr lang="tr-TR" sz="16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Roboto Light" pitchFamily="2" charset="0"/>
                <a:cs typeface="Arial" pitchFamily="34" charset="0"/>
              </a:rPr>
              <a:t>Avrupa Yatırım Bankası</a:t>
            </a:r>
          </a:p>
          <a:p>
            <a:pPr algn="just"/>
            <a:r>
              <a:rPr lang="tr-TR" sz="16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Roboto Light" pitchFamily="2" charset="0"/>
                <a:cs typeface="Arial" pitchFamily="34" charset="0"/>
              </a:rPr>
              <a:t>Amerikalılar Arası Kalkınma Bankası</a:t>
            </a:r>
          </a:p>
          <a:p>
            <a:pPr algn="just"/>
            <a:r>
              <a:rPr lang="tr-TR" sz="16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Roboto Light" pitchFamily="2" charset="0"/>
                <a:cs typeface="Arial" pitchFamily="34" charset="0"/>
              </a:rPr>
              <a:t>Dünya Bankası Grubu’ndan oluşan grup</a:t>
            </a:r>
          </a:p>
          <a:p>
            <a:pPr algn="just"/>
            <a:endParaRPr lang="tr-TR" sz="1600" b="1" kern="30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ea typeface="Roboto Light" pitchFamily="2" charset="0"/>
              <a:cs typeface="Arial" pitchFamily="34" charset="0"/>
            </a:endParaRPr>
          </a:p>
          <a:p>
            <a:pPr algn="just"/>
            <a:r>
              <a:rPr lang="tr-TR" sz="16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Roboto Light" pitchFamily="2" charset="0"/>
                <a:cs typeface="Arial" pitchFamily="34" charset="0"/>
              </a:rPr>
              <a:t>2016 yılında 27,4 milyar USD iklim finansmanı, 37,9 milyar USD iklim ko-finansmanı yapmıştır.</a:t>
            </a:r>
            <a:endParaRPr lang="en-US" sz="1600" b="1" kern="30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ea typeface="Roboto Light" pitchFamily="2" charset="0"/>
              <a:cs typeface="Arial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4890225" y="1266200"/>
            <a:ext cx="288032" cy="288032"/>
          </a:xfrm>
          <a:prstGeom prst="ellipse">
            <a:avLst/>
          </a:prstGeom>
          <a:solidFill>
            <a:srgbClr val="A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4890225" y="3501802"/>
            <a:ext cx="288032" cy="288032"/>
          </a:xfrm>
          <a:prstGeom prst="ellipse">
            <a:avLst/>
          </a:prstGeom>
          <a:solidFill>
            <a:srgbClr val="C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05786" y="3550878"/>
            <a:ext cx="186224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Çok Uluslu Fonlar</a:t>
            </a:r>
            <a:endParaRPr lang="en-US" b="1" spc="-150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260814" y="5590034"/>
            <a:ext cx="6103769" cy="830981"/>
          </a:xfrm>
          <a:prstGeom prst="rect">
            <a:avLst/>
          </a:prstGeom>
        </p:spPr>
        <p:txBody>
          <a:bodyPr wrap="square" lIns="91424" tIns="45712" rIns="91424" bIns="45712" numCol="1" spcCol="548640">
            <a:spAutoFit/>
          </a:bodyPr>
          <a:lstStyle/>
          <a:p>
            <a:pPr algn="just"/>
            <a:r>
              <a:rPr lang="tr-TR" sz="16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Roboto Light" pitchFamily="2" charset="0"/>
                <a:cs typeface="Arial" pitchFamily="34" charset="0"/>
              </a:rPr>
              <a:t>Ülkeler ya da bölgeler özelinde de iklimle mücadele alanında projeler geliştirilmekte ve finansman yaratılmaktadır. Kamusal ve özel fonlar bu kapsamda değerlendirilmektedir. </a:t>
            </a:r>
            <a:endParaRPr lang="en-US" sz="1600" b="1" kern="30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ea typeface="Roboto Light" pitchFamily="2" charset="0"/>
              <a:cs typeface="Arial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890225" y="5696185"/>
            <a:ext cx="288032" cy="288032"/>
          </a:xfrm>
          <a:prstGeom prst="ellipse">
            <a:avLst/>
          </a:prstGeom>
          <a:solidFill>
            <a:srgbClr val="FF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670816" y="5157986"/>
            <a:ext cx="203078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Diğer Finansman Kanalları</a:t>
            </a:r>
            <a:endParaRPr lang="en-US" b="1" spc="-150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2569195" y="3473943"/>
            <a:ext cx="1152128" cy="1107979"/>
          </a:xfrm>
          <a:prstGeom prst="rect">
            <a:avLst/>
          </a:prstGeom>
          <a:solidFill>
            <a:srgbClr val="C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spc="-300" dirty="0">
                <a:latin typeface="Arial" pitchFamily="34" charset="0"/>
                <a:cs typeface="Arial" pitchFamily="34" charset="0"/>
              </a:rPr>
              <a:t>02</a:t>
            </a:r>
          </a:p>
        </p:txBody>
      </p:sp>
      <p:sp>
        <p:nvSpPr>
          <p:cNvPr id="27" name="Rectangle 26"/>
          <p:cNvSpPr/>
          <p:nvPr/>
        </p:nvSpPr>
        <p:spPr>
          <a:xfrm>
            <a:off x="408955" y="5226512"/>
            <a:ext cx="1152128" cy="1107979"/>
          </a:xfrm>
          <a:prstGeom prst="rect">
            <a:avLst/>
          </a:prstGeom>
          <a:solidFill>
            <a:srgbClr val="FF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spc="-300" dirty="0">
                <a:latin typeface="Arial" pitchFamily="34" charset="0"/>
                <a:cs typeface="Arial" pitchFamily="34" charset="0"/>
              </a:rPr>
              <a:t>03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561083" y="1353442"/>
            <a:ext cx="2160240" cy="110797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1552582" y="1269554"/>
            <a:ext cx="1862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Çok Uluslu Kalkınma Bankaları</a:t>
            </a:r>
            <a:endParaRPr lang="en-US" b="1" spc="-150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23466" y="1353442"/>
            <a:ext cx="1152128" cy="1107979"/>
          </a:xfrm>
          <a:prstGeom prst="rect">
            <a:avLst/>
          </a:prstGeom>
          <a:solidFill>
            <a:srgbClr val="A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spc="-300" dirty="0">
                <a:latin typeface="Arial" pitchFamily="34" charset="0"/>
                <a:cs typeface="Arial" pitchFamily="34" charset="0"/>
              </a:rPr>
              <a:t>0</a:t>
            </a:r>
            <a:r>
              <a:rPr lang="tr-TR" sz="4400" b="1" spc="-300" dirty="0">
                <a:latin typeface="Arial" pitchFamily="34" charset="0"/>
                <a:cs typeface="Arial" pitchFamily="34" charset="0"/>
              </a:rPr>
              <a:t>1</a:t>
            </a:r>
            <a:endParaRPr lang="en-US" sz="4400" b="1" spc="-3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7056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250"/>
                            </p:stCondLst>
                            <p:childTnLst>
                              <p:par>
                                <p:cTn id="62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 animBg="1"/>
      <p:bldP spid="25" grpId="0"/>
      <p:bldP spid="4" grpId="0"/>
      <p:bldP spid="6" grpId="0" animBg="1"/>
      <p:bldP spid="9" grpId="0" animBg="1"/>
      <p:bldP spid="10" grpId="0"/>
      <p:bldP spid="11" grpId="0"/>
      <p:bldP spid="12" grpId="0" animBg="1"/>
      <p:bldP spid="13" grpId="0"/>
      <p:bldP spid="26" grpId="0" animBg="1"/>
      <p:bldP spid="27" grpId="0" animBg="1"/>
      <p:bldP spid="24" grpId="0" animBg="1"/>
      <p:bldP spid="28" grpId="0"/>
      <p:bldP spid="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9337947" y="1629594"/>
            <a:ext cx="2448272" cy="2448272"/>
            <a:chOff x="9177313" y="1341562"/>
            <a:chExt cx="2448272" cy="2448272"/>
          </a:xfrm>
        </p:grpSpPr>
        <p:sp>
          <p:nvSpPr>
            <p:cNvPr id="12" name="Oval 11"/>
            <p:cNvSpPr/>
            <p:nvPr/>
          </p:nvSpPr>
          <p:spPr>
            <a:xfrm>
              <a:off x="9177313" y="1341562"/>
              <a:ext cx="2448272" cy="2448272"/>
            </a:xfrm>
            <a:prstGeom prst="ellipse">
              <a:avLst/>
            </a:prstGeom>
            <a:solidFill>
              <a:srgbClr val="C8000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9445089" y="2304088"/>
              <a:ext cx="191271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sz="2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ADB</a:t>
              </a:r>
              <a:endParaRPr lang="en-US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7194325" y="1629594"/>
            <a:ext cx="2448272" cy="2448272"/>
            <a:chOff x="7033691" y="1341562"/>
            <a:chExt cx="2448272" cy="2448272"/>
          </a:xfrm>
        </p:grpSpPr>
        <p:sp>
          <p:nvSpPr>
            <p:cNvPr id="9" name="Oval 8"/>
            <p:cNvSpPr/>
            <p:nvPr/>
          </p:nvSpPr>
          <p:spPr>
            <a:xfrm>
              <a:off x="7033691" y="1341562"/>
              <a:ext cx="2448272" cy="2448272"/>
            </a:xfrm>
            <a:prstGeom prst="ellipse">
              <a:avLst/>
            </a:prstGeom>
            <a:solidFill>
              <a:srgbClr val="C8000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7301467" y="2304088"/>
              <a:ext cx="191271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sz="2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EIB</a:t>
              </a:r>
              <a:endParaRPr lang="en-US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5034085" y="1629594"/>
            <a:ext cx="2448272" cy="2448272"/>
            <a:chOff x="4873451" y="1341562"/>
            <a:chExt cx="2448272" cy="2448272"/>
          </a:xfrm>
        </p:grpSpPr>
        <p:sp>
          <p:nvSpPr>
            <p:cNvPr id="8" name="Oval 7"/>
            <p:cNvSpPr/>
            <p:nvPr/>
          </p:nvSpPr>
          <p:spPr>
            <a:xfrm>
              <a:off x="4873451" y="1341562"/>
              <a:ext cx="2448272" cy="2448272"/>
            </a:xfrm>
            <a:prstGeom prst="ellipse">
              <a:avLst/>
            </a:prstGeom>
            <a:solidFill>
              <a:srgbClr val="C8000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141227" y="2304088"/>
              <a:ext cx="191271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sz="2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EBRD</a:t>
              </a:r>
              <a:endParaRPr lang="en-US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2945853" y="1629594"/>
            <a:ext cx="2448272" cy="2448272"/>
            <a:chOff x="2785219" y="1341562"/>
            <a:chExt cx="2448272" cy="2448272"/>
          </a:xfrm>
        </p:grpSpPr>
        <p:sp>
          <p:nvSpPr>
            <p:cNvPr id="5" name="Oval 4"/>
            <p:cNvSpPr/>
            <p:nvPr/>
          </p:nvSpPr>
          <p:spPr>
            <a:xfrm>
              <a:off x="2785219" y="1341562"/>
              <a:ext cx="2448272" cy="2448272"/>
            </a:xfrm>
            <a:prstGeom prst="ellipse">
              <a:avLst/>
            </a:prstGeom>
            <a:solidFill>
              <a:srgbClr val="C8000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052995" y="2304088"/>
              <a:ext cx="191271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sz="2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IFC</a:t>
              </a:r>
              <a:endParaRPr lang="en-US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92931" y="549474"/>
            <a:ext cx="9073008" cy="576064"/>
          </a:xfrm>
        </p:spPr>
        <p:txBody>
          <a:bodyPr>
            <a:noAutofit/>
          </a:bodyPr>
          <a:lstStyle/>
          <a:p>
            <a:r>
              <a:rPr lang="en-US" sz="3000" dirty="0">
                <a:solidFill>
                  <a:srgbClr val="C00000"/>
                </a:solidFill>
              </a:rPr>
              <a:t>[</a:t>
            </a:r>
            <a:r>
              <a:rPr lang="tr-TR" sz="3000" dirty="0">
                <a:solidFill>
                  <a:srgbClr val="C00000"/>
                </a:solidFill>
              </a:rPr>
              <a:t>Çok Uluslu Kalkınma Bankaları - Hedefleri</a:t>
            </a:r>
            <a:r>
              <a:rPr lang="en-US" sz="3000" dirty="0">
                <a:solidFill>
                  <a:srgbClr val="C00000"/>
                </a:solidFill>
              </a:rPr>
              <a:t>]</a:t>
            </a:r>
          </a:p>
        </p:txBody>
      </p:sp>
      <p:sp>
        <p:nvSpPr>
          <p:cNvPr id="25" name="24 Slayt Numarası Yer Tutucusu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63D9F6E-FF3A-42BE-A0D3-BF3E5ED04CA3}" type="slidenum">
              <a:rPr lang="ms-MY" smtClean="0"/>
              <a:pPr/>
              <a:t>10</a:t>
            </a:fld>
            <a:endParaRPr lang="ms-MY" dirty="0"/>
          </a:p>
        </p:txBody>
      </p:sp>
      <p:grpSp>
        <p:nvGrpSpPr>
          <p:cNvPr id="15" name="Group 14"/>
          <p:cNvGrpSpPr/>
          <p:nvPr/>
        </p:nvGrpSpPr>
        <p:grpSpPr>
          <a:xfrm>
            <a:off x="785613" y="1629594"/>
            <a:ext cx="2448272" cy="2448272"/>
            <a:chOff x="624979" y="1341562"/>
            <a:chExt cx="2448272" cy="2448272"/>
          </a:xfrm>
        </p:grpSpPr>
        <p:sp>
          <p:nvSpPr>
            <p:cNvPr id="4" name="Oval 3"/>
            <p:cNvSpPr/>
            <p:nvPr/>
          </p:nvSpPr>
          <p:spPr>
            <a:xfrm>
              <a:off x="624979" y="1341562"/>
              <a:ext cx="2448272" cy="2448272"/>
            </a:xfrm>
            <a:prstGeom prst="ellipse">
              <a:avLst/>
            </a:prstGeom>
            <a:solidFill>
              <a:srgbClr val="C8000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892755" y="2187655"/>
              <a:ext cx="191271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sz="2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Dünya Bankası</a:t>
              </a:r>
              <a:endParaRPr lang="en-US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949013" y="4077866"/>
            <a:ext cx="227136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400" dirty="0">
                <a:latin typeface="Arial" pitchFamily="34" charset="0"/>
                <a:cs typeface="Arial" pitchFamily="34" charset="0"/>
              </a:rPr>
              <a:t>2020 yılına kadar;</a:t>
            </a:r>
          </a:p>
          <a:p>
            <a:r>
              <a:rPr lang="tr-TR" sz="1400" dirty="0">
                <a:latin typeface="Arial" pitchFamily="34" charset="0"/>
                <a:cs typeface="Arial" pitchFamily="34" charset="0"/>
              </a:rPr>
              <a:t>- 29 milyar USD finansman ile portföyün iklimle ilişkili payını %21'den %28'e yükseltmek.</a:t>
            </a:r>
          </a:p>
          <a:p>
            <a:endParaRPr lang="tr-TR" sz="14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en-US" sz="14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945853" y="4077866"/>
            <a:ext cx="245917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400" dirty="0">
                <a:latin typeface="Arial" pitchFamily="34" charset="0"/>
                <a:cs typeface="Arial" pitchFamily="34" charset="0"/>
              </a:rPr>
              <a:t>Grup hedefinden hareketle;</a:t>
            </a:r>
          </a:p>
          <a:p>
            <a:pPr lvl="0"/>
            <a:r>
              <a:rPr lang="tr-TR" sz="1400" dirty="0">
                <a:latin typeface="Arial" pitchFamily="34" charset="0"/>
                <a:cs typeface="Arial" pitchFamily="34" charset="0"/>
              </a:rPr>
              <a:t>- 2020’ye kadar iklim yatırımlarını yıllık finansmanın %28’ine getirmek,</a:t>
            </a:r>
          </a:p>
          <a:p>
            <a:pPr lvl="0"/>
            <a:r>
              <a:rPr lang="tr-TR" sz="1400" dirty="0">
                <a:latin typeface="Arial" pitchFamily="34" charset="0"/>
                <a:cs typeface="Arial" pitchFamily="34" charset="0"/>
              </a:rPr>
              <a:t>- 2020’ye kadar özel sektöre 13 milyar USD fon sağlamak,</a:t>
            </a:r>
          </a:p>
          <a:p>
            <a:pPr lvl="0"/>
            <a:r>
              <a:rPr lang="tr-TR" sz="1400" dirty="0">
                <a:latin typeface="Arial" pitchFamily="34" charset="0"/>
                <a:cs typeface="Arial" pitchFamily="34" charset="0"/>
              </a:rPr>
              <a:t>-GHG emisyonlarının azaltılması yoluyla etkiyi en üst düzeye çıkarmak,</a:t>
            </a:r>
          </a:p>
          <a:p>
            <a:pPr lvl="0"/>
            <a:r>
              <a:rPr lang="tr-TR" sz="1400" dirty="0">
                <a:latin typeface="Arial" pitchFamily="34" charset="0"/>
                <a:cs typeface="Arial" pitchFamily="34" charset="0"/>
              </a:rPr>
              <a:t>- iklim riskini hesaba katmak.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358120" y="4077866"/>
            <a:ext cx="202713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2016 yılından 2020 yılına kadar;</a:t>
            </a:r>
          </a:p>
          <a:p>
            <a:r>
              <a:rPr lang="tr-TR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-yeşil finansmanı yıllık yatırımların %40’ına ulaştırmak,</a:t>
            </a:r>
          </a:p>
          <a:p>
            <a:r>
              <a:rPr lang="tr-TR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-18 milyar EUR yeşil finansman </a:t>
            </a:r>
            <a:r>
              <a:rPr lang="tr-TR" sz="1400" dirty="0">
                <a:latin typeface="Arial" pitchFamily="34" charset="0"/>
                <a:cs typeface="Arial" pitchFamily="34" charset="0"/>
              </a:rPr>
              <a:t>sağlamak.</a:t>
            </a:r>
          </a:p>
          <a:p>
            <a:endParaRPr lang="en-US" sz="14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357725" y="4077866"/>
            <a:ext cx="2229849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400" dirty="0">
                <a:latin typeface="Arial" pitchFamily="34" charset="0"/>
                <a:cs typeface="Arial" pitchFamily="34" charset="0"/>
              </a:rPr>
              <a:t>Yatırım fonlarının %25’ini </a:t>
            </a:r>
            <a:r>
              <a:rPr lang="tr-TR" sz="1400" dirty="0" err="1">
                <a:latin typeface="Arial" pitchFamily="34" charset="0"/>
                <a:cs typeface="Arial" pitchFamily="34" charset="0"/>
              </a:rPr>
              <a:t>azaltım</a:t>
            </a:r>
            <a:r>
              <a:rPr lang="tr-TR" sz="1400" dirty="0">
                <a:latin typeface="Arial" pitchFamily="34" charset="0"/>
                <a:cs typeface="Arial" pitchFamily="34" charset="0"/>
              </a:rPr>
              <a:t> ve uyum projelerine tahsis etmek ve düşük karbon ekonomisi ile iklime uyumlu büyümeyi desteklemek.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9501349" y="4077866"/>
            <a:ext cx="2572902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tr-TR" sz="1400" dirty="0">
                <a:latin typeface="Arial" pitchFamily="34" charset="0"/>
                <a:cs typeface="Arial" pitchFamily="34" charset="0"/>
              </a:rPr>
              <a:t>2020 yılına kadar iklim finansmanını ikiye katlayarak 6 milyar USD seviyesine çıkarmak  </a:t>
            </a:r>
          </a:p>
          <a:p>
            <a:pPr fontAlgn="base"/>
            <a:r>
              <a:rPr lang="tr-TR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-4 milyar USD </a:t>
            </a:r>
            <a:r>
              <a:rPr lang="tr-TR" sz="1400" kern="3000" spc="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azaltım</a:t>
            </a:r>
            <a:r>
              <a:rPr lang="tr-TR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,</a:t>
            </a:r>
          </a:p>
          <a:p>
            <a:pPr fontAlgn="base"/>
            <a:r>
              <a:rPr lang="tr-TR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-2 milyar USD adaptasyon yatırımı fonlamak.</a:t>
            </a:r>
            <a:endParaRPr lang="en-US" sz="14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36947" y="117426"/>
            <a:ext cx="3096344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r-TR" sz="3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Yeşil Ekonomi</a:t>
            </a:r>
          </a:p>
        </p:txBody>
      </p:sp>
    </p:spTree>
    <p:extLst>
      <p:ext uri="{BB962C8B-B14F-4D97-AF65-F5344CB8AC3E}">
        <p14:creationId xmlns:p14="http://schemas.microsoft.com/office/powerpoint/2010/main" val="1070611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7" grpId="0"/>
      <p:bldP spid="18" grpId="0"/>
      <p:bldP spid="19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981522"/>
            <a:ext cx="12195175" cy="48245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Parallelogram 19"/>
          <p:cNvSpPr/>
          <p:nvPr/>
        </p:nvSpPr>
        <p:spPr>
          <a:xfrm>
            <a:off x="-1175221" y="981522"/>
            <a:ext cx="7236804" cy="4824536"/>
          </a:xfrm>
          <a:prstGeom prst="parallelogram">
            <a:avLst>
              <a:gd name="adj" fmla="val 44240"/>
            </a:avLst>
          </a:prstGeom>
          <a:solidFill>
            <a:srgbClr val="C80000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Parallelogram 20"/>
          <p:cNvSpPr/>
          <p:nvPr/>
        </p:nvSpPr>
        <p:spPr>
          <a:xfrm>
            <a:off x="2605707" y="861134"/>
            <a:ext cx="4572000" cy="4267200"/>
          </a:xfrm>
          <a:prstGeom prst="parallelogram">
            <a:avLst>
              <a:gd name="adj" fmla="val 50589"/>
            </a:avLst>
          </a:prstGeom>
          <a:solidFill>
            <a:srgbClr val="C8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Parallelogram 21"/>
          <p:cNvSpPr/>
          <p:nvPr/>
        </p:nvSpPr>
        <p:spPr>
          <a:xfrm>
            <a:off x="5436168" y="2080334"/>
            <a:ext cx="1447800" cy="2362200"/>
          </a:xfrm>
          <a:prstGeom prst="parallelogram">
            <a:avLst>
              <a:gd name="adj" fmla="val 83923"/>
            </a:avLst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Parallelogram 22"/>
          <p:cNvSpPr/>
          <p:nvPr/>
        </p:nvSpPr>
        <p:spPr>
          <a:xfrm>
            <a:off x="5404213" y="3756734"/>
            <a:ext cx="793955" cy="1295400"/>
          </a:xfrm>
          <a:prstGeom prst="parallelogram">
            <a:avLst>
              <a:gd name="adj" fmla="val 83923"/>
            </a:avLst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Parallelogram 24"/>
          <p:cNvSpPr/>
          <p:nvPr/>
        </p:nvSpPr>
        <p:spPr>
          <a:xfrm>
            <a:off x="1549968" y="4899734"/>
            <a:ext cx="560439" cy="914400"/>
          </a:xfrm>
          <a:prstGeom prst="parallelogram">
            <a:avLst>
              <a:gd name="adj" fmla="val 83923"/>
            </a:avLst>
          </a:prstGeom>
          <a:solidFill>
            <a:srgbClr val="C80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80963" y="3372302"/>
            <a:ext cx="862768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8000" b="1" spc="-5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ÜLKE ÖRNEKLERİ</a:t>
            </a:r>
            <a:endParaRPr lang="en-US" sz="8000" b="1" spc="-5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5837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21" grpId="0" animBg="1"/>
      <p:bldP spid="22" grpId="0" animBg="1"/>
      <p:bldP spid="23" grpId="0" animBg="1"/>
      <p:bldP spid="25" grpId="0" animBg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Straight Connector 24"/>
          <p:cNvCxnSpPr/>
          <p:nvPr/>
        </p:nvCxnSpPr>
        <p:spPr>
          <a:xfrm flipH="1" flipV="1">
            <a:off x="4657427" y="4653930"/>
            <a:ext cx="563472" cy="905038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tr-TR" sz="3000" dirty="0">
                <a:solidFill>
                  <a:srgbClr val="00B050"/>
                </a:solidFill>
              </a:rPr>
              <a:t>Yeşil Ekonomi</a:t>
            </a:r>
          </a:p>
          <a:p>
            <a:r>
              <a:rPr lang="tr-TR" sz="3000" dirty="0">
                <a:solidFill>
                  <a:srgbClr val="C80000"/>
                </a:solidFill>
              </a:rPr>
              <a:t>[Yeşil İstihdam]</a:t>
            </a:r>
            <a:endParaRPr lang="en-US" sz="3000" dirty="0">
              <a:solidFill>
                <a:srgbClr val="C80000"/>
              </a:solidFill>
            </a:endParaRPr>
          </a:p>
        </p:txBody>
      </p:sp>
      <p:sp>
        <p:nvSpPr>
          <p:cNvPr id="52" name="51 Slayt Numarası Yer Tutucusu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tr-TR" dirty="0"/>
              <a:t>11</a:t>
            </a:r>
            <a:endParaRPr lang="ms-MY" dirty="0"/>
          </a:p>
        </p:txBody>
      </p:sp>
      <p:graphicFrame>
        <p:nvGraphicFramePr>
          <p:cNvPr id="18" name="Chart 17"/>
          <p:cNvGraphicFramePr/>
          <p:nvPr>
            <p:extLst>
              <p:ext uri="{D42A27DB-BD31-4B8C-83A1-F6EECF244321}">
                <p14:modId xmlns:p14="http://schemas.microsoft.com/office/powerpoint/2010/main" val="879576087"/>
              </p:ext>
            </p:extLst>
          </p:nvPr>
        </p:nvGraphicFramePr>
        <p:xfrm>
          <a:off x="3039356" y="2930467"/>
          <a:ext cx="2804094" cy="1869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" name="Rectangle 18"/>
          <p:cNvSpPr/>
          <p:nvPr/>
        </p:nvSpPr>
        <p:spPr>
          <a:xfrm>
            <a:off x="3721323" y="3429794"/>
            <a:ext cx="1489805" cy="954132"/>
          </a:xfrm>
          <a:prstGeom prst="rect">
            <a:avLst/>
          </a:prstGeom>
        </p:spPr>
        <p:txBody>
          <a:bodyPr wrap="square" lIns="121944" tIns="60972" rIns="121944" bIns="60972">
            <a:spAutoFit/>
          </a:bodyPr>
          <a:lstStyle/>
          <a:p>
            <a:pPr algn="ctr"/>
            <a:r>
              <a:rPr lang="tr-TR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Avrupa</a:t>
            </a:r>
          </a:p>
          <a:p>
            <a:pPr algn="ctr"/>
            <a:r>
              <a:rPr lang="tr-TR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1.163.000 istihdam</a:t>
            </a:r>
            <a:endParaRPr lang="en-US" sz="18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779173" y="5446018"/>
            <a:ext cx="16106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2016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 flipV="1">
            <a:off x="6028147" y="4653930"/>
            <a:ext cx="603443" cy="905038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Content Placeholder 2"/>
          <p:cNvSpPr>
            <a:spLocks noGrp="1"/>
          </p:cNvSpPr>
          <p:nvPr/>
        </p:nvSpPr>
        <p:spPr>
          <a:xfrm>
            <a:off x="4537420" y="5736943"/>
            <a:ext cx="2094170" cy="11255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r-TR" sz="16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2016 yılında yenilenebilir enerji sektörünün yarattığı yeşil istihdam</a:t>
            </a:r>
            <a:endParaRPr lang="en-US" sz="1600" kern="30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8" name="Chart 27"/>
          <p:cNvGraphicFramePr/>
          <p:nvPr>
            <p:extLst>
              <p:ext uri="{D42A27DB-BD31-4B8C-83A1-F6EECF244321}">
                <p14:modId xmlns:p14="http://schemas.microsoft.com/office/powerpoint/2010/main" val="2261034831"/>
              </p:ext>
            </p:extLst>
          </p:nvPr>
        </p:nvGraphicFramePr>
        <p:xfrm>
          <a:off x="5229543" y="2906228"/>
          <a:ext cx="2804094" cy="1869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9" name="Rectangle 28"/>
          <p:cNvSpPr/>
          <p:nvPr/>
        </p:nvSpPr>
        <p:spPr>
          <a:xfrm>
            <a:off x="5930285" y="3320248"/>
            <a:ext cx="1396129" cy="954132"/>
          </a:xfrm>
          <a:prstGeom prst="rect">
            <a:avLst/>
          </a:prstGeom>
        </p:spPr>
        <p:txBody>
          <a:bodyPr wrap="square" lIns="121944" tIns="60972" rIns="121944" bIns="60972">
            <a:spAutoFit/>
          </a:bodyPr>
          <a:lstStyle/>
          <a:p>
            <a:pPr algn="ctr"/>
            <a:r>
              <a:rPr lang="tr-TR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Amerika</a:t>
            </a:r>
          </a:p>
          <a:p>
            <a:pPr algn="ctr"/>
            <a:r>
              <a:rPr lang="tr-TR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770.000</a:t>
            </a:r>
          </a:p>
          <a:p>
            <a:pPr algn="ctr"/>
            <a:r>
              <a:rPr lang="tr-TR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istihdam </a:t>
            </a:r>
            <a:endParaRPr lang="en-US" sz="18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Content Placeholder 2"/>
          <p:cNvSpPr>
            <a:spLocks noGrp="1"/>
          </p:cNvSpPr>
          <p:nvPr/>
        </p:nvSpPr>
        <p:spPr>
          <a:xfrm>
            <a:off x="5154177" y="4365898"/>
            <a:ext cx="2232248" cy="17682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1600" kern="3000" dirty="0">
              <a:solidFill>
                <a:schemeClr val="tx1">
                  <a:lumMod val="85000"/>
                  <a:lumOff val="15000"/>
                </a:schemeClr>
              </a:solidFill>
              <a:latin typeface="Myriad Pro" pitchFamily="34" charset="0"/>
              <a:cs typeface="Arial" pitchFamily="34" charset="0"/>
            </a:endParaRPr>
          </a:p>
        </p:txBody>
      </p:sp>
      <p:graphicFrame>
        <p:nvGraphicFramePr>
          <p:cNvPr id="33" name="Chart 32"/>
          <p:cNvGraphicFramePr/>
          <p:nvPr>
            <p:extLst>
              <p:ext uri="{D42A27DB-BD31-4B8C-83A1-F6EECF244321}">
                <p14:modId xmlns:p14="http://schemas.microsoft.com/office/powerpoint/2010/main" val="2791938288"/>
              </p:ext>
            </p:extLst>
          </p:nvPr>
        </p:nvGraphicFramePr>
        <p:xfrm>
          <a:off x="6893893" y="1726885"/>
          <a:ext cx="2804094" cy="1869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4" name="Rectangle 33"/>
          <p:cNvSpPr/>
          <p:nvPr/>
        </p:nvSpPr>
        <p:spPr>
          <a:xfrm>
            <a:off x="7727117" y="2061562"/>
            <a:ext cx="1137644" cy="1108020"/>
          </a:xfrm>
          <a:prstGeom prst="rect">
            <a:avLst/>
          </a:prstGeom>
        </p:spPr>
        <p:txBody>
          <a:bodyPr wrap="square" lIns="121944" tIns="60972" rIns="121944" bIns="60972">
            <a:spAutoFit/>
          </a:bodyPr>
          <a:lstStyle/>
          <a:p>
            <a:pPr algn="ctr"/>
            <a:r>
              <a:rPr lang="tr-TR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Avrupa 1,4 – 2,5 milyon istihdam</a:t>
            </a:r>
          </a:p>
        </p:txBody>
      </p:sp>
      <p:graphicFrame>
        <p:nvGraphicFramePr>
          <p:cNvPr id="42" name="Chart 41"/>
          <p:cNvGraphicFramePr/>
          <p:nvPr>
            <p:extLst/>
          </p:nvPr>
        </p:nvGraphicFramePr>
        <p:xfrm>
          <a:off x="9232045" y="1726885"/>
          <a:ext cx="2804094" cy="1869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43" name="Rectangle 42"/>
          <p:cNvSpPr/>
          <p:nvPr/>
        </p:nvSpPr>
        <p:spPr>
          <a:xfrm>
            <a:off x="9914011" y="2320613"/>
            <a:ext cx="1399023" cy="677133"/>
          </a:xfrm>
          <a:prstGeom prst="rect">
            <a:avLst/>
          </a:prstGeom>
        </p:spPr>
        <p:txBody>
          <a:bodyPr wrap="square" lIns="121944" tIns="60972" rIns="121944" bIns="60972">
            <a:spAutoFit/>
          </a:bodyPr>
          <a:lstStyle/>
          <a:p>
            <a:pPr algn="ctr"/>
            <a:r>
              <a:rPr lang="tr-TR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11,3 – 13,5 istihdam </a:t>
            </a:r>
            <a:endParaRPr lang="en-US" sz="18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 flipV="1">
            <a:off x="8295939" y="3429794"/>
            <a:ext cx="0" cy="632688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V="1">
            <a:off x="10634091" y="3445178"/>
            <a:ext cx="0" cy="632688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>
            <a:off x="7465739" y="4131350"/>
            <a:ext cx="16106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2020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9808190" y="4131379"/>
            <a:ext cx="16106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Yeşil Yatırım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Content Placeholder 2"/>
          <p:cNvSpPr>
            <a:spLocks noGrp="1"/>
          </p:cNvSpPr>
          <p:nvPr/>
        </p:nvSpPr>
        <p:spPr>
          <a:xfrm>
            <a:off x="7231204" y="4531460"/>
            <a:ext cx="2094170" cy="17682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r-TR" sz="16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2020 yılına kadar Avrupa Birliği bölgesinde yaratılması beklenen istihdam</a:t>
            </a:r>
            <a:endParaRPr lang="en-US" sz="1600" kern="30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Content Placeholder 2"/>
          <p:cNvSpPr>
            <a:spLocks noGrp="1"/>
          </p:cNvSpPr>
          <p:nvPr/>
        </p:nvSpPr>
        <p:spPr>
          <a:xfrm>
            <a:off x="9348481" y="4757961"/>
            <a:ext cx="2530081" cy="17682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r-TR" sz="16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Avrupa Birliği bölgesinde yeşil ekonomiye yapılan her 1 milyon Euro yatırımın 11 – 13 yeni istihdam yaratması öngörülmektedir. </a:t>
            </a:r>
            <a:endParaRPr lang="en-US" sz="1600" kern="30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81796" y="3854465"/>
            <a:ext cx="3273194" cy="1591553"/>
          </a:xfrm>
          <a:prstGeom prst="rect">
            <a:avLst/>
          </a:prstGeom>
          <a:solidFill>
            <a:srgbClr val="FF4F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4000" b="1" spc="-3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169529" y="1536112"/>
            <a:ext cx="3320186" cy="1370116"/>
          </a:xfrm>
          <a:prstGeom prst="rect">
            <a:avLst/>
          </a:prstGeom>
          <a:solidFill>
            <a:srgbClr val="A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4000" b="1" spc="-3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Content Placeholder 2"/>
          <p:cNvSpPr>
            <a:spLocks noGrp="1"/>
          </p:cNvSpPr>
          <p:nvPr/>
        </p:nvSpPr>
        <p:spPr>
          <a:xfrm>
            <a:off x="148918" y="1495637"/>
            <a:ext cx="3360599" cy="12860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tr-TR" sz="1400" b="1" kern="3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tr-TR" sz="1400" b="1" kern="3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Avrupa firmaları, küresel pazarda yer alan ürünlerin 3’te 1’inin çevrenin korunmasına hizmet eden ürünler olduğunu iddia etmektedir. </a:t>
            </a:r>
            <a:endParaRPr lang="en-US" sz="1400" b="1" kern="3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Content Placeholder 2"/>
          <p:cNvSpPr>
            <a:spLocks noGrp="1"/>
          </p:cNvSpPr>
          <p:nvPr/>
        </p:nvSpPr>
        <p:spPr>
          <a:xfrm>
            <a:off x="253032" y="4062482"/>
            <a:ext cx="3024336" cy="20540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r-TR" sz="1400" b="1" kern="3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Belçika’da depolama alanlarına giden plastik atıkların (tüm plastik atıkların yarısı)  geri dönüştürülebilmesi 400.000 yeni iş imkanı yaratacaktır. </a:t>
            </a:r>
            <a:endParaRPr lang="en-US" sz="1400" b="1" kern="3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466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75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5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7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5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75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25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750"/>
                            </p:stCondLst>
                            <p:childTnLst>
                              <p:par>
                                <p:cTn id="93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750"/>
                            </p:stCondLst>
                            <p:childTnLst>
                              <p:par>
                                <p:cTn id="101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8" grpId="0">
        <p:bldAsOne/>
      </p:bldGraphic>
      <p:bldP spid="19" grpId="0"/>
      <p:bldP spid="11" grpId="0"/>
      <p:bldP spid="27" grpId="0"/>
      <p:bldGraphic spid="28" grpId="0">
        <p:bldAsOne/>
      </p:bldGraphic>
      <p:bldP spid="29" grpId="0"/>
      <p:bldGraphic spid="33" grpId="0">
        <p:bldAsOne/>
      </p:bldGraphic>
      <p:bldP spid="34" grpId="0"/>
      <p:bldGraphic spid="42" grpId="0">
        <p:bldAsOne/>
      </p:bldGraphic>
      <p:bldP spid="43" grpId="0"/>
      <p:bldP spid="45" grpId="0"/>
      <p:bldP spid="47" grpId="0"/>
      <p:bldP spid="48" grpId="0"/>
      <p:bldP spid="50" grpId="0"/>
      <p:bldP spid="30" grpId="0" animBg="1"/>
      <p:bldP spid="31" grpId="0" animBg="1"/>
      <p:bldP spid="37" grpId="0"/>
      <p:bldP spid="4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10"/>
          <p:cNvSpPr txBox="1">
            <a:spLocks/>
          </p:cNvSpPr>
          <p:nvPr/>
        </p:nvSpPr>
        <p:spPr>
          <a:xfrm>
            <a:off x="375153" y="1053530"/>
            <a:ext cx="11339057" cy="1872208"/>
          </a:xfrm>
          <a:prstGeom prst="rect">
            <a:avLst/>
          </a:prstGeom>
        </p:spPr>
        <p:txBody>
          <a:bodyPr vert="horz" lIns="91440" tIns="45720" rIns="91440" bIns="45720" numCol="1" spcCol="64008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tr-TR" sz="1800" kern="3000" spc="3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Energiewende	: Almanya’nın enerji değişim politikası </a:t>
            </a:r>
          </a:p>
          <a:p>
            <a:pPr algn="l"/>
            <a:r>
              <a:rPr lang="tr-TR" sz="1800" kern="3000" spc="3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Hedefler		: 2050 itibarıyla,</a:t>
            </a:r>
          </a:p>
          <a:p>
            <a:pPr marL="400050" indent="-400050" algn="l">
              <a:buFont typeface="+mj-lt"/>
              <a:buAutoNum type="romanUcPeriod"/>
            </a:pPr>
            <a:r>
              <a:rPr lang="tr-TR" sz="1800" kern="3000" spc="3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Yenilenebilir enerji payının toplam enerji tüketiminin %60’ına ulaşması, elektriğin en az %80’inine ulaşması</a:t>
            </a:r>
          </a:p>
          <a:p>
            <a:pPr marL="400050" indent="-400050" algn="l">
              <a:buFont typeface="+mj-lt"/>
              <a:buAutoNum type="romanUcPeriod"/>
            </a:pPr>
            <a:r>
              <a:rPr lang="tr-TR" sz="1800" kern="3000" spc="3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Enerji verimliliği ile tüketiminin birincil enerji tüketiminde %50, binalarda birincil enerji üretiminde %80 azalması</a:t>
            </a:r>
          </a:p>
          <a:p>
            <a:pPr marL="171450" indent="-171450" algn="l">
              <a:buFont typeface="Arial" pitchFamily="34" charset="0"/>
              <a:buChar char="•"/>
            </a:pPr>
            <a:endParaRPr lang="tr-TR" sz="1800" kern="3000" spc="3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55000" lnSpcReduction="20000"/>
          </a:bodyPr>
          <a:lstStyle/>
          <a:p>
            <a:r>
              <a:rPr lang="tr-TR" dirty="0">
                <a:solidFill>
                  <a:srgbClr val="00B050"/>
                </a:solidFill>
              </a:rPr>
              <a:t>Yeşil Ekonomi </a:t>
            </a:r>
          </a:p>
          <a:p>
            <a:r>
              <a:rPr lang="tr-TR" dirty="0">
                <a:solidFill>
                  <a:srgbClr val="C80000"/>
                </a:solidFill>
              </a:rPr>
              <a:t>[Ülke Örnekleri - Almanya]</a:t>
            </a:r>
            <a:endParaRPr lang="en-US" dirty="0">
              <a:solidFill>
                <a:srgbClr val="C80000"/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tr-TR" dirty="0"/>
              <a:t>12</a:t>
            </a:r>
            <a:endParaRPr lang="ms-MY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99359" y="2853730"/>
            <a:ext cx="6490916" cy="386390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1433" y="3274904"/>
            <a:ext cx="5832648" cy="28931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square">
            <a:spAutoFit/>
          </a:bodyPr>
          <a:lstStyle/>
          <a:p>
            <a:pPr marL="285750" indent="-285750" algn="just">
              <a:buFont typeface="Wingdings" pitchFamily="2" charset="2"/>
              <a:buChar char="§"/>
            </a:pPr>
            <a:r>
              <a:rPr lang="tr-T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Enerji yönetim sistemleri sanayi için zorunlu. </a:t>
            </a:r>
          </a:p>
          <a:p>
            <a:pPr marL="285750" indent="-285750" algn="just">
              <a:buFont typeface="Wingdings" pitchFamily="2" charset="2"/>
              <a:buChar char="§"/>
            </a:pPr>
            <a:r>
              <a:rPr lang="tr-T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Sanayide enerji tasarrufu hedefi var: 2012’de %1,3 olan enerji tasarrufu oranı 2016’da %1,35’e yükseldi.</a:t>
            </a:r>
          </a:p>
          <a:p>
            <a:pPr marL="285750" indent="-285750" algn="just">
              <a:buFont typeface="Wingdings" pitchFamily="2" charset="2"/>
              <a:buChar char="§"/>
            </a:pPr>
            <a:r>
              <a:rPr lang="tr-T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Çevresel ürün ve hizmetler 66 milyar </a:t>
            </a:r>
            <a:r>
              <a:rPr lang="tr-TR" sz="14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EUR’luk</a:t>
            </a:r>
            <a:r>
              <a:rPr lang="tr-T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ciro ve 260,000 kişilik istihdam sağlıyor (2013).  BU istihdamın %77’si üretim sektöründe.</a:t>
            </a:r>
          </a:p>
          <a:p>
            <a:pPr marL="285750" indent="-285750" algn="just">
              <a:buFont typeface="Wingdings" pitchFamily="2" charset="2"/>
              <a:buChar char="§"/>
            </a:pPr>
            <a:r>
              <a:rPr lang="tr-T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Çevresel  teknoloji ve kaynak verimliliği pazarının Almanya GSYH’sinin %13’üne denk gelen bir hacmi olduğu hesaplanıyor. Pazarın yılda ortalama %6,6 artacağı ve 2025 yılında GSYH’nin %20’sine ulaşacağı hesaplanıyor. </a:t>
            </a:r>
          </a:p>
          <a:p>
            <a:endParaRPr lang="tr-TR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tr-T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Ar-Ge ve yeşil inovasyon: Almanya, yeşil patent sayısı açısından OECD 3’üncüsü (Ülkenin toplam patentlerinin %13,4’ü)</a:t>
            </a:r>
          </a:p>
        </p:txBody>
      </p:sp>
    </p:spTree>
    <p:extLst>
      <p:ext uri="{BB962C8B-B14F-4D97-AF65-F5344CB8AC3E}">
        <p14:creationId xmlns:p14="http://schemas.microsoft.com/office/powerpoint/2010/main" val="683556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55000" lnSpcReduction="20000"/>
          </a:bodyPr>
          <a:lstStyle/>
          <a:p>
            <a:r>
              <a:rPr lang="tr-TR" dirty="0">
                <a:solidFill>
                  <a:srgbClr val="00B050"/>
                </a:solidFill>
              </a:rPr>
              <a:t>Yeşil Ekonomi </a:t>
            </a:r>
          </a:p>
          <a:p>
            <a:r>
              <a:rPr lang="tr-TR" dirty="0">
                <a:solidFill>
                  <a:srgbClr val="C80000"/>
                </a:solidFill>
              </a:rPr>
              <a:t>[Ülke Örnekleri - Çin]</a:t>
            </a:r>
            <a:endParaRPr lang="en-US" dirty="0">
              <a:solidFill>
                <a:srgbClr val="C80000"/>
              </a:solidFill>
            </a:endParaRPr>
          </a:p>
        </p:txBody>
      </p:sp>
      <p:sp>
        <p:nvSpPr>
          <p:cNvPr id="11" name="10 Slayt Numarası Yer Tutucusu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tr-TR" dirty="0"/>
              <a:t>13</a:t>
            </a:r>
            <a:endParaRPr lang="ms-MY" dirty="0"/>
          </a:p>
        </p:txBody>
      </p:sp>
      <p:sp>
        <p:nvSpPr>
          <p:cNvPr id="5" name="Rectangle 4"/>
          <p:cNvSpPr/>
          <p:nvPr/>
        </p:nvSpPr>
        <p:spPr>
          <a:xfrm>
            <a:off x="264939" y="1084888"/>
            <a:ext cx="104131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800" dirty="0">
                <a:latin typeface="Arial" pitchFamily="34" charset="0"/>
                <a:cs typeface="Arial" pitchFamily="34" charset="0"/>
              </a:rPr>
              <a:t>Çin 2000’lerin başından itibaren yeşil ekonomiye temel oluşturabilecek altyapıyı oluşturmaya başladı: </a:t>
            </a:r>
          </a:p>
        </p:txBody>
      </p:sp>
      <p:sp>
        <p:nvSpPr>
          <p:cNvPr id="30" name="Rectangle 29"/>
          <p:cNvSpPr/>
          <p:nvPr/>
        </p:nvSpPr>
        <p:spPr>
          <a:xfrm>
            <a:off x="264939" y="3429654"/>
            <a:ext cx="10689437" cy="1040202"/>
          </a:xfrm>
          <a:prstGeom prst="rect">
            <a:avLst/>
          </a:prstGeom>
          <a:solidFill>
            <a:srgbClr val="FF2929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600" kern="3000" spc="3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On İkinci 5 Yıllık Plan: Temel hedefler emisyonların azaltılması, içme suyu kaynağı ve kalitesinin iyileştirilmesi, tehlikeli kimyasal ve atık kontrolü, şehirlerde çevresel altyapı hizmetlerinin iyileştirilmesi, ekolojik bozulumu azaltma ve çevresel denetleme kurumlarını güçlendirme. Hedefler: birim GSYH bazında </a:t>
            </a:r>
            <a:r>
              <a:rPr lang="tr-TR" sz="1600" kern="3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</a:t>
            </a:r>
            <a:r>
              <a:rPr lang="tr-TR" sz="1600" kern="3000" baseline="-25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tr-TR" sz="1600" kern="3000" spc="3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emisyonunda %17, enerji tüketiminde %16 </a:t>
            </a:r>
            <a:r>
              <a:rPr lang="tr-TR" sz="1600" kern="3000" spc="3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azaltım</a:t>
            </a:r>
            <a:endParaRPr lang="tr-TR" sz="1600" kern="3000" spc="3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264939" y="4561894"/>
            <a:ext cx="11409516" cy="720080"/>
          </a:xfrm>
          <a:prstGeom prst="rect">
            <a:avLst/>
          </a:prstGeom>
          <a:solidFill>
            <a:srgbClr val="FF4F4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600" kern="3000" spc="3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2008 Ekonomik Teşvik Paketi: Yeşil yatırımlara ağırlık, yenilenebilir enerjinin gelişmesi ve yeşil istihdamın oluşmasını destekledi. </a:t>
            </a:r>
          </a:p>
          <a:p>
            <a:r>
              <a:rPr lang="tr-TR" sz="1600" kern="3000" spc="3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Çevre Koruma Bakanlığı kuruldu.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64939" y="5374010"/>
            <a:ext cx="11809311" cy="1080120"/>
          </a:xfrm>
          <a:prstGeom prst="rect">
            <a:avLst/>
          </a:prstGeom>
          <a:solidFill>
            <a:srgbClr val="A80000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600" kern="3000" spc="3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Temiz Üretimi Destekleme Kanunu, sanayide enerji verimliliği gibi programlar uygulandı. Yeşil ekonomi alanında enerji yoğun, kaynak tüketimi ve kirlilik oranı yüksek sektörlere yönelik mali politikalar uygulandı. </a:t>
            </a:r>
          </a:p>
          <a:p>
            <a:r>
              <a:rPr lang="tr-TR" sz="1600" kern="3000" spc="3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2010: 406 enerji yoğun üründe ihracat vergi iadesi kaldırıldı. Üretim maliyetlerini artırarak bu ürünlerin üretimini zorlaştırmış oldu. </a:t>
            </a:r>
          </a:p>
        </p:txBody>
      </p:sp>
      <p:sp>
        <p:nvSpPr>
          <p:cNvPr id="34" name="Rectangle 33"/>
          <p:cNvSpPr/>
          <p:nvPr/>
        </p:nvSpPr>
        <p:spPr>
          <a:xfrm>
            <a:off x="264939" y="1701602"/>
            <a:ext cx="4464496" cy="456149"/>
          </a:xfrm>
          <a:prstGeom prst="rect">
            <a:avLst/>
          </a:prstGeom>
          <a:solidFill>
            <a:srgbClr val="A80000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600" dirty="0">
                <a:latin typeface="Arial" pitchFamily="34" charset="0"/>
                <a:cs typeface="Arial" pitchFamily="34" charset="0"/>
              </a:rPr>
              <a:t>2001: Enerji Tasarrufu Kanunu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265043" y="2249789"/>
            <a:ext cx="8208808" cy="465466"/>
          </a:xfrm>
          <a:prstGeom prst="rect">
            <a:avLst/>
          </a:prstGeom>
          <a:solidFill>
            <a:srgbClr val="D60000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600" dirty="0">
                <a:latin typeface="Arial" pitchFamily="34" charset="0"/>
                <a:cs typeface="Arial" pitchFamily="34" charset="0"/>
              </a:rPr>
              <a:t>2005: Devlet İşleri Şurası « Döngüsel Ekonomi Gelişimini Hızlandırma Önerileri» yayınladı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64939" y="2807293"/>
            <a:ext cx="9780457" cy="530323"/>
          </a:xfrm>
          <a:prstGeom prst="rect">
            <a:avLst/>
          </a:prstGeom>
          <a:solidFill>
            <a:srgbClr val="E60000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600" dirty="0">
                <a:latin typeface="Arial" pitchFamily="34" charset="0"/>
                <a:cs typeface="Arial" pitchFamily="34" charset="0"/>
              </a:rPr>
              <a:t>On Birinci 5 Yıllık Plan: Çevre kirliliğinin önlemeye yönelik yatırımlar yıllık %15 arttı ve 2009 itibarıyla GSYH’nin %1,33’üne eşdeğer oldu. </a:t>
            </a:r>
          </a:p>
        </p:txBody>
      </p:sp>
    </p:spTree>
    <p:extLst>
      <p:ext uri="{BB962C8B-B14F-4D97-AF65-F5344CB8AC3E}">
        <p14:creationId xmlns:p14="http://schemas.microsoft.com/office/powerpoint/2010/main" val="3841403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50"/>
                            </p:stCondLst>
                            <p:childTnLst>
                              <p:par>
                                <p:cTn id="2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250"/>
                            </p:stCondLst>
                            <p:childTnLst>
                              <p:par>
                                <p:cTn id="3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0" grpId="0" animBg="1"/>
      <p:bldP spid="31" grpId="0" animBg="1"/>
      <p:bldP spid="32" grpId="0" animBg="1"/>
      <p:bldP spid="34" grpId="0" animBg="1"/>
      <p:bldP spid="35" grpId="0" animBg="1"/>
      <p:bldP spid="3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70000" lnSpcReduction="20000"/>
          </a:bodyPr>
          <a:lstStyle/>
          <a:p>
            <a:r>
              <a:rPr lang="tr-TR" sz="4000" dirty="0">
                <a:solidFill>
                  <a:srgbClr val="00B050"/>
                </a:solidFill>
              </a:rPr>
              <a:t>Yeşil Ekonomi </a:t>
            </a:r>
          </a:p>
          <a:p>
            <a:r>
              <a:rPr lang="tr-TR" sz="4000" dirty="0">
                <a:solidFill>
                  <a:srgbClr val="C80000"/>
                </a:solidFill>
              </a:rPr>
              <a:t>[Ülke Örnekleri - Çin]</a:t>
            </a:r>
            <a:endParaRPr lang="en-US" sz="4000" dirty="0">
              <a:solidFill>
                <a:srgbClr val="C80000"/>
              </a:solidFill>
            </a:endParaRP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tr-TR" dirty="0"/>
              <a:t>14</a:t>
            </a:r>
            <a:endParaRPr lang="ms-MY" dirty="0"/>
          </a:p>
        </p:txBody>
      </p:sp>
      <p:sp>
        <p:nvSpPr>
          <p:cNvPr id="4" name="Rectangle 3"/>
          <p:cNvSpPr/>
          <p:nvPr/>
        </p:nvSpPr>
        <p:spPr>
          <a:xfrm>
            <a:off x="480963" y="1210320"/>
            <a:ext cx="112332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800" kern="3000" spc="30" dirty="0">
                <a:latin typeface="Arial" pitchFamily="34" charset="0"/>
                <a:cs typeface="Arial" pitchFamily="34" charset="0"/>
              </a:rPr>
              <a:t>Sonuç: Yeni bir sanayi kolu gelişti </a:t>
            </a:r>
            <a:r>
              <a:rPr lang="tr-TR" sz="1800" kern="3000" spc="30" dirty="0"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tr-TR" sz="1800" kern="3000" spc="30" dirty="0">
                <a:latin typeface="Arial" pitchFamily="34" charset="0"/>
                <a:cs typeface="Arial" pitchFamily="34" charset="0"/>
              </a:rPr>
              <a:t>Çevre</a:t>
            </a:r>
          </a:p>
          <a:p>
            <a:r>
              <a:rPr lang="tr-TR" sz="1800" kern="3000" spc="30" dirty="0">
                <a:latin typeface="Arial" pitchFamily="34" charset="0"/>
                <a:cs typeface="Arial" pitchFamily="34" charset="0"/>
              </a:rPr>
              <a:t>EV danışmanlığı ve </a:t>
            </a:r>
            <a:r>
              <a:rPr lang="tr-TR" sz="1800" kern="3000" spc="30" dirty="0" err="1">
                <a:latin typeface="Arial" pitchFamily="34" charset="0"/>
                <a:cs typeface="Arial" pitchFamily="34" charset="0"/>
              </a:rPr>
              <a:t>ESCO’larda</a:t>
            </a:r>
            <a:r>
              <a:rPr lang="tr-TR" sz="1800" kern="3000" spc="30" dirty="0">
                <a:latin typeface="Arial" pitchFamily="34" charset="0"/>
                <a:cs typeface="Arial" pitchFamily="34" charset="0"/>
              </a:rPr>
              <a:t> artış: 2010’dan 2015’e  %31,9 arttı.  2.600 şirket ve 654.000 kişi</a:t>
            </a:r>
          </a:p>
          <a:p>
            <a:r>
              <a:rPr lang="tr-TR" sz="1800" kern="3000" spc="30" dirty="0">
                <a:latin typeface="Arial" pitchFamily="34" charset="0"/>
                <a:cs typeface="Arial" pitchFamily="34" charset="0"/>
              </a:rPr>
              <a:t>Üretim ve ihracata katkı: Güneş paneli üretimi</a:t>
            </a:r>
            <a:endParaRPr lang="en-US" sz="1800" kern="3000" spc="3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995" y="2308973"/>
            <a:ext cx="3867150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79162" y="2421682"/>
            <a:ext cx="7395089" cy="3798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009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tr-TR" sz="3000" dirty="0">
                <a:solidFill>
                  <a:srgbClr val="00B050"/>
                </a:solidFill>
              </a:rPr>
              <a:t>Yeşil Ekonomi </a:t>
            </a:r>
          </a:p>
          <a:p>
            <a:r>
              <a:rPr lang="tr-TR" sz="3000" dirty="0">
                <a:solidFill>
                  <a:srgbClr val="C80000"/>
                </a:solidFill>
              </a:rPr>
              <a:t>[Ülke Örnekleri - İsveç]</a:t>
            </a:r>
            <a:endParaRPr lang="en-US" sz="3000" dirty="0">
              <a:solidFill>
                <a:srgbClr val="C80000"/>
              </a:solidFill>
            </a:endParaRP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tr-TR" dirty="0"/>
              <a:t>15</a:t>
            </a:r>
            <a:endParaRPr lang="ms-MY" dirty="0"/>
          </a:p>
        </p:txBody>
      </p:sp>
      <p:sp>
        <p:nvSpPr>
          <p:cNvPr id="16" name="Content Placeholder 10"/>
          <p:cNvSpPr txBox="1">
            <a:spLocks/>
          </p:cNvSpPr>
          <p:nvPr/>
        </p:nvSpPr>
        <p:spPr>
          <a:xfrm>
            <a:off x="336947" y="1267562"/>
            <a:ext cx="11377264" cy="1370144"/>
          </a:xfrm>
          <a:prstGeom prst="rect">
            <a:avLst/>
          </a:prstGeom>
        </p:spPr>
        <p:txBody>
          <a:bodyPr vert="horz" lIns="91440" tIns="45720" rIns="91440" bIns="45720" numCol="1" spcCol="64008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tr-TR" sz="1800" kern="3000" spc="3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İsveç eko inovasyon ve çevre vergilendirmesi konusunda öncü ülkelerden biri.</a:t>
            </a:r>
          </a:p>
          <a:p>
            <a:pPr algn="just"/>
            <a:r>
              <a:rPr lang="tr-TR" sz="1800" kern="3000" spc="3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2000’lerde düzenli depolama alan vergisi ve araçlarda </a:t>
            </a:r>
            <a:r>
              <a:rPr lang="tr-TR" sz="18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CO</a:t>
            </a:r>
            <a:r>
              <a:rPr lang="tr-TR" sz="1800" kern="3000" baseline="-25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2 </a:t>
            </a:r>
            <a:r>
              <a:rPr lang="tr-TR" sz="1800" kern="3000" spc="3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emisyonu üzerinden vergiler ile başladı. </a:t>
            </a:r>
          </a:p>
          <a:p>
            <a:pPr algn="just"/>
            <a:r>
              <a:rPr lang="tr-TR" sz="1800" kern="3000" spc="30" dirty="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2001 reformuyla «yeşil vergiye geçiş» süreci yaşandı – vergilendirme işgücü üzerinden çevreye zarar veren unsurlar üzerine kaydırıldı (Hedef 2010 itibarıyla 3,25 milyar EUR kaydırmış olmaktı).</a:t>
            </a:r>
            <a:r>
              <a:rPr lang="tr-TR" sz="1800" kern="3000" spc="3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l"/>
            <a:endParaRPr lang="tr-TR" sz="1200" kern="3000" spc="3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71" y="2526103"/>
            <a:ext cx="4069829" cy="4144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5521523" y="5962848"/>
            <a:ext cx="63120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800" kern="3000" spc="30" dirty="0">
                <a:latin typeface="Arial" pitchFamily="34" charset="0"/>
                <a:cs typeface="Arial" pitchFamily="34" charset="0"/>
              </a:rPr>
              <a:t>Uluslararası yardımlarda iklim değişikliği ve çevre önceliği bulunmaktadır. Toplam yardımların yaklaşık ½’sini oluşturmaktadır.</a:t>
            </a:r>
            <a:endParaRPr lang="en-US" sz="1800" kern="3000" spc="3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725207" y="2764018"/>
            <a:ext cx="5904656" cy="3198829"/>
          </a:xfrm>
          <a:prstGeom prst="rect">
            <a:avLst/>
          </a:prstGeom>
          <a:solidFill>
            <a:srgbClr val="C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800" b="1" dirty="0">
                <a:latin typeface="Arial" pitchFamily="34" charset="0"/>
                <a:cs typeface="Arial" pitchFamily="34" charset="0"/>
              </a:rPr>
              <a:t>2020 ulusal hedefler: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r-TR" sz="1800" b="1" dirty="0">
                <a:latin typeface="Arial" pitchFamily="34" charset="0"/>
                <a:cs typeface="Arial" pitchFamily="34" charset="0"/>
              </a:rPr>
              <a:t>Yenilenebilir enerjinin toplam enerji tüketiminin en az %50’sine ulaşması – ulaşıldı (2011)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r-TR" sz="1800" b="1" dirty="0" err="1">
                <a:latin typeface="Arial" pitchFamily="34" charset="0"/>
                <a:cs typeface="Arial" pitchFamily="34" charset="0"/>
              </a:rPr>
              <a:t>YE’nin</a:t>
            </a:r>
            <a:r>
              <a:rPr lang="tr-TR" sz="1800" b="1" dirty="0">
                <a:latin typeface="Arial" pitchFamily="34" charset="0"/>
                <a:cs typeface="Arial" pitchFamily="34" charset="0"/>
              </a:rPr>
              <a:t> ulaşım sektöründeki oranının %10 olması (2030 itibarıyla fosil yakıtlara bağımlı olmayan araç filosunun oluşturulması)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r-TR" sz="1800" b="1" dirty="0">
                <a:latin typeface="Arial" pitchFamily="34" charset="0"/>
                <a:cs typeface="Arial" pitchFamily="34" charset="0"/>
              </a:rPr>
              <a:t>Enerji yoğunluğunun 2008’e oranla %20 daha düşük olması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r-TR" sz="1800" b="1" dirty="0">
                <a:latin typeface="Arial" pitchFamily="34" charset="0"/>
                <a:cs typeface="Arial" pitchFamily="34" charset="0"/>
              </a:rPr>
              <a:t>Sera gazı emisyonlarının 1990’a göre %40 daha az olması (EU </a:t>
            </a:r>
            <a:r>
              <a:rPr lang="tr-TR" sz="1800" b="1" dirty="0" err="1">
                <a:latin typeface="Arial" pitchFamily="34" charset="0"/>
                <a:cs typeface="Arial" pitchFamily="34" charset="0"/>
              </a:rPr>
              <a:t>ETS’in</a:t>
            </a:r>
            <a:r>
              <a:rPr lang="tr-TR" sz="1800" b="1" dirty="0">
                <a:latin typeface="Arial" pitchFamily="34" charset="0"/>
                <a:cs typeface="Arial" pitchFamily="34" charset="0"/>
              </a:rPr>
              <a:t> kapsamadığı sektörler için)</a:t>
            </a:r>
          </a:p>
          <a:p>
            <a:pPr lvl="1" algn="just"/>
            <a:endParaRPr lang="en-US" sz="1800" b="1" spc="-15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1403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5" grpId="0"/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55000" lnSpcReduction="20000"/>
          </a:bodyPr>
          <a:lstStyle/>
          <a:p>
            <a:r>
              <a:rPr lang="tr-TR" dirty="0">
                <a:solidFill>
                  <a:srgbClr val="00B050"/>
                </a:solidFill>
              </a:rPr>
              <a:t>Yeşil Ekonomi </a:t>
            </a:r>
          </a:p>
          <a:p>
            <a:r>
              <a:rPr lang="tr-TR" dirty="0">
                <a:solidFill>
                  <a:srgbClr val="C80000"/>
                </a:solidFill>
              </a:rPr>
              <a:t>[Ülke Örnekleri - İsveç]</a:t>
            </a:r>
            <a:endParaRPr lang="en-US" dirty="0">
              <a:solidFill>
                <a:srgbClr val="C80000"/>
              </a:solidFill>
            </a:endParaRP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tr-TR" dirty="0"/>
              <a:t>16</a:t>
            </a:r>
            <a:endParaRPr lang="ms-MY" dirty="0"/>
          </a:p>
        </p:txBody>
      </p:sp>
      <p:sp>
        <p:nvSpPr>
          <p:cNvPr id="5" name="Rectangle 4"/>
          <p:cNvSpPr/>
          <p:nvPr/>
        </p:nvSpPr>
        <p:spPr>
          <a:xfrm>
            <a:off x="480963" y="1053530"/>
            <a:ext cx="10729192" cy="2160240"/>
          </a:xfrm>
          <a:prstGeom prst="rect">
            <a:avLst/>
          </a:prstGeom>
          <a:solidFill>
            <a:srgbClr val="A80000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000" b="1" u="sng" dirty="0">
                <a:latin typeface="Arial" pitchFamily="34" charset="0"/>
                <a:cs typeface="Arial" pitchFamily="34" charset="0"/>
              </a:rPr>
              <a:t>Yeşil Satın Alma: </a:t>
            </a:r>
          </a:p>
          <a:p>
            <a:endParaRPr lang="tr-TR" sz="2000" b="1" u="sng" dirty="0">
              <a:latin typeface="Arial" pitchFamily="34" charset="0"/>
              <a:cs typeface="Arial" pitchFamily="34" charset="0"/>
            </a:endParaRPr>
          </a:p>
          <a:p>
            <a:r>
              <a:rPr lang="tr-TR" sz="2000" b="1" dirty="0">
                <a:latin typeface="Arial" pitchFamily="34" charset="0"/>
                <a:cs typeface="Arial" pitchFamily="34" charset="0"/>
              </a:rPr>
              <a:t>2007 yılında bir eylem planı ile kamu satın almaları yeşil politika aracı olarak kabul edilmeye başlandı.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r-TR" sz="2000" b="1" dirty="0">
                <a:latin typeface="Arial" pitchFamily="34" charset="0"/>
                <a:cs typeface="Arial" pitchFamily="34" charset="0"/>
              </a:rPr>
              <a:t>Kamu satın almalarında çevresel ve sosyal kriterlerin daha fazla dikkate alınması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r-TR" sz="2000" b="1" dirty="0">
                <a:latin typeface="Arial" pitchFamily="34" charset="0"/>
                <a:cs typeface="Arial" pitchFamily="34" charset="0"/>
              </a:rPr>
              <a:t>Yerel otoritelerin çevresel kriterler çerçevesinde satın alım gerçekleştirmesi</a:t>
            </a:r>
          </a:p>
        </p:txBody>
      </p:sp>
      <p:sp>
        <p:nvSpPr>
          <p:cNvPr id="6" name="Rectangle 5"/>
          <p:cNvSpPr/>
          <p:nvPr/>
        </p:nvSpPr>
        <p:spPr>
          <a:xfrm>
            <a:off x="480963" y="3370124"/>
            <a:ext cx="5830301" cy="2867981"/>
          </a:xfrm>
          <a:prstGeom prst="rect">
            <a:avLst/>
          </a:prstGeom>
          <a:solidFill>
            <a:srgbClr val="D60000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Atık Yönetimi: </a:t>
            </a:r>
          </a:p>
          <a:p>
            <a:endParaRPr lang="tr-T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tr-TR" sz="2000" b="1" dirty="0">
                <a:latin typeface="Arial" panose="020B0604020202020204" pitchFamily="34" charset="0"/>
                <a:cs typeface="Arial" panose="020B0604020202020204" pitchFamily="34" charset="0"/>
              </a:rPr>
              <a:t>2016 yılında ev atıklarının yarısına denk gelen 2,3 milyon ton ev atığı enerjiye dönüştürüldü.  2015 yılında 2,3 milyon ton atık aynı sebeple Norveç, İngiltere ve İrlanda’dan ithal edildi. </a:t>
            </a:r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621" y="3367235"/>
            <a:ext cx="4781550" cy="300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3035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tr-TR" sz="3000" dirty="0">
                <a:solidFill>
                  <a:srgbClr val="00B050"/>
                </a:solidFill>
              </a:rPr>
              <a:t>Yeşil Ekonomi </a:t>
            </a:r>
          </a:p>
          <a:p>
            <a:r>
              <a:rPr lang="tr-TR" sz="3000" dirty="0">
                <a:solidFill>
                  <a:srgbClr val="C80000"/>
                </a:solidFill>
              </a:rPr>
              <a:t>[Değerlendirme]</a:t>
            </a:r>
            <a:endParaRPr lang="en-US" sz="3000" dirty="0">
              <a:solidFill>
                <a:srgbClr val="C80000"/>
              </a:solidFill>
            </a:endParaRPr>
          </a:p>
        </p:txBody>
      </p:sp>
      <p:sp>
        <p:nvSpPr>
          <p:cNvPr id="26" name="25 Slayt Numarası Yer Tutucusu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tr-TR" dirty="0"/>
              <a:t>17</a:t>
            </a:r>
            <a:endParaRPr lang="ms-MY" dirty="0"/>
          </a:p>
        </p:txBody>
      </p:sp>
      <p:sp>
        <p:nvSpPr>
          <p:cNvPr id="24" name="Oval 23"/>
          <p:cNvSpPr/>
          <p:nvPr/>
        </p:nvSpPr>
        <p:spPr>
          <a:xfrm>
            <a:off x="2546673" y="3213770"/>
            <a:ext cx="1728192" cy="144016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/>
              <a:t>Üretim</a:t>
            </a:r>
          </a:p>
        </p:txBody>
      </p:sp>
      <p:sp>
        <p:nvSpPr>
          <p:cNvPr id="25" name="Oval 24"/>
          <p:cNvSpPr/>
          <p:nvPr/>
        </p:nvSpPr>
        <p:spPr>
          <a:xfrm>
            <a:off x="3050729" y="4869954"/>
            <a:ext cx="1728192" cy="144016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/>
              <a:t>Finans</a:t>
            </a:r>
          </a:p>
        </p:txBody>
      </p:sp>
      <p:sp>
        <p:nvSpPr>
          <p:cNvPr id="27" name="Oval 26"/>
          <p:cNvSpPr/>
          <p:nvPr/>
        </p:nvSpPr>
        <p:spPr>
          <a:xfrm>
            <a:off x="3254305" y="1370599"/>
            <a:ext cx="1728192" cy="144016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/>
              <a:t>Devlet</a:t>
            </a:r>
          </a:p>
        </p:txBody>
      </p:sp>
      <p:cxnSp>
        <p:nvCxnSpPr>
          <p:cNvPr id="28" name="Straight Connector 27"/>
          <p:cNvCxnSpPr/>
          <p:nvPr/>
        </p:nvCxnSpPr>
        <p:spPr>
          <a:xfrm>
            <a:off x="6075065" y="1370599"/>
            <a:ext cx="0" cy="5083531"/>
          </a:xfrm>
          <a:prstGeom prst="line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Arc 29"/>
          <p:cNvSpPr/>
          <p:nvPr/>
        </p:nvSpPr>
        <p:spPr>
          <a:xfrm rot="13864220">
            <a:off x="2948941" y="989075"/>
            <a:ext cx="1931768" cy="2203211"/>
          </a:xfrm>
          <a:prstGeom prst="arc">
            <a:avLst/>
          </a:prstGeom>
          <a:ln>
            <a:solidFill>
              <a:srgbClr val="C0000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2" name="Arc 31"/>
          <p:cNvSpPr/>
          <p:nvPr/>
        </p:nvSpPr>
        <p:spPr>
          <a:xfrm rot="13864220">
            <a:off x="2349149" y="2763667"/>
            <a:ext cx="1931768" cy="2203211"/>
          </a:xfrm>
          <a:prstGeom prst="arc">
            <a:avLst/>
          </a:prstGeom>
          <a:ln>
            <a:solidFill>
              <a:srgbClr val="C0000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4" name="Arc 33"/>
          <p:cNvSpPr/>
          <p:nvPr/>
        </p:nvSpPr>
        <p:spPr>
          <a:xfrm rot="13864220">
            <a:off x="2828653" y="4536613"/>
            <a:ext cx="1931768" cy="2203211"/>
          </a:xfrm>
          <a:prstGeom prst="arc">
            <a:avLst/>
          </a:prstGeom>
          <a:ln>
            <a:solidFill>
              <a:srgbClr val="C0000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5" name="Oval 34"/>
          <p:cNvSpPr/>
          <p:nvPr/>
        </p:nvSpPr>
        <p:spPr>
          <a:xfrm>
            <a:off x="7155185" y="4833950"/>
            <a:ext cx="1944216" cy="1512168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/>
              <a:t>Akademi</a:t>
            </a:r>
          </a:p>
        </p:txBody>
      </p:sp>
      <p:sp>
        <p:nvSpPr>
          <p:cNvPr id="37" name="Oval 36"/>
          <p:cNvSpPr/>
          <p:nvPr/>
        </p:nvSpPr>
        <p:spPr>
          <a:xfrm>
            <a:off x="7011169" y="1341832"/>
            <a:ext cx="1728192" cy="144016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/>
              <a:t>Tüketici/Hane Halkı</a:t>
            </a:r>
          </a:p>
        </p:txBody>
      </p:sp>
      <p:sp>
        <p:nvSpPr>
          <p:cNvPr id="38" name="Oval 37"/>
          <p:cNvSpPr/>
          <p:nvPr/>
        </p:nvSpPr>
        <p:spPr>
          <a:xfrm>
            <a:off x="7797561" y="3213770"/>
            <a:ext cx="1944216" cy="1512168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/>
              <a:t>Sivil Toplum</a:t>
            </a:r>
          </a:p>
        </p:txBody>
      </p:sp>
      <p:cxnSp>
        <p:nvCxnSpPr>
          <p:cNvPr id="39" name="Straight Arrow Connector 38"/>
          <p:cNvCxnSpPr/>
          <p:nvPr/>
        </p:nvCxnSpPr>
        <p:spPr>
          <a:xfrm>
            <a:off x="4514616" y="3933850"/>
            <a:ext cx="3000609" cy="0"/>
          </a:xfrm>
          <a:prstGeom prst="straightConnector1">
            <a:avLst/>
          </a:prstGeom>
          <a:ln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V="1">
            <a:off x="4982497" y="2637706"/>
            <a:ext cx="2028672" cy="2718248"/>
          </a:xfrm>
          <a:prstGeom prst="straightConnector1">
            <a:avLst/>
          </a:prstGeom>
          <a:ln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4982497" y="2637706"/>
            <a:ext cx="2172688" cy="2718248"/>
          </a:xfrm>
          <a:prstGeom prst="straightConnector1">
            <a:avLst/>
          </a:prstGeom>
          <a:ln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4514616" y="2637706"/>
            <a:ext cx="2496553" cy="1332148"/>
          </a:xfrm>
          <a:prstGeom prst="straightConnector1">
            <a:avLst/>
          </a:prstGeom>
          <a:ln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>
            <a:off x="4514616" y="3969854"/>
            <a:ext cx="2640569" cy="1386100"/>
          </a:xfrm>
          <a:prstGeom prst="straightConnector1">
            <a:avLst/>
          </a:prstGeom>
          <a:ln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flipV="1">
            <a:off x="4982497" y="3933850"/>
            <a:ext cx="2532728" cy="1422104"/>
          </a:xfrm>
          <a:prstGeom prst="straightConnector1">
            <a:avLst/>
          </a:prstGeom>
          <a:ln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4982497" y="5355954"/>
            <a:ext cx="2172688" cy="0"/>
          </a:xfrm>
          <a:prstGeom prst="straightConnector1">
            <a:avLst/>
          </a:prstGeom>
          <a:ln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>
            <a:off x="4982497" y="2637706"/>
            <a:ext cx="2532728" cy="1332148"/>
          </a:xfrm>
          <a:prstGeom prst="straightConnector1">
            <a:avLst/>
          </a:prstGeom>
          <a:ln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4982497" y="2637706"/>
            <a:ext cx="2028672" cy="0"/>
          </a:xfrm>
          <a:prstGeom prst="straightConnector1">
            <a:avLst/>
          </a:prstGeom>
          <a:ln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Arc 49"/>
          <p:cNvSpPr/>
          <p:nvPr/>
        </p:nvSpPr>
        <p:spPr>
          <a:xfrm rot="1743913">
            <a:off x="7064658" y="1184112"/>
            <a:ext cx="1931768" cy="2203211"/>
          </a:xfrm>
          <a:prstGeom prst="arc">
            <a:avLst/>
          </a:prstGeom>
          <a:ln>
            <a:solidFill>
              <a:srgbClr val="C0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1" name="Arc 50"/>
          <p:cNvSpPr/>
          <p:nvPr/>
        </p:nvSpPr>
        <p:spPr>
          <a:xfrm rot="1743913">
            <a:off x="8000762" y="3072935"/>
            <a:ext cx="1931768" cy="2203211"/>
          </a:xfrm>
          <a:prstGeom prst="arc">
            <a:avLst/>
          </a:prstGeom>
          <a:ln>
            <a:solidFill>
              <a:srgbClr val="C0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2" name="Arc 51"/>
          <p:cNvSpPr/>
          <p:nvPr/>
        </p:nvSpPr>
        <p:spPr>
          <a:xfrm rot="1743913">
            <a:off x="7402176" y="4768409"/>
            <a:ext cx="1931768" cy="2203211"/>
          </a:xfrm>
          <a:prstGeom prst="arc">
            <a:avLst/>
          </a:prstGeom>
          <a:ln>
            <a:solidFill>
              <a:srgbClr val="C0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280385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981522"/>
            <a:ext cx="12195175" cy="48245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Parallelogram 19"/>
          <p:cNvSpPr/>
          <p:nvPr/>
        </p:nvSpPr>
        <p:spPr>
          <a:xfrm>
            <a:off x="-1175221" y="981522"/>
            <a:ext cx="7236804" cy="4824536"/>
          </a:xfrm>
          <a:prstGeom prst="parallelogram">
            <a:avLst>
              <a:gd name="adj" fmla="val 44240"/>
            </a:avLst>
          </a:prstGeom>
          <a:solidFill>
            <a:srgbClr val="C80000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Parallelogram 20"/>
          <p:cNvSpPr/>
          <p:nvPr/>
        </p:nvSpPr>
        <p:spPr>
          <a:xfrm>
            <a:off x="2605707" y="861134"/>
            <a:ext cx="4572000" cy="4267200"/>
          </a:xfrm>
          <a:prstGeom prst="parallelogram">
            <a:avLst>
              <a:gd name="adj" fmla="val 50589"/>
            </a:avLst>
          </a:prstGeom>
          <a:solidFill>
            <a:srgbClr val="C8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Parallelogram 21"/>
          <p:cNvSpPr/>
          <p:nvPr/>
        </p:nvSpPr>
        <p:spPr>
          <a:xfrm>
            <a:off x="5436168" y="2080334"/>
            <a:ext cx="1447800" cy="2362200"/>
          </a:xfrm>
          <a:prstGeom prst="parallelogram">
            <a:avLst>
              <a:gd name="adj" fmla="val 83923"/>
            </a:avLst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Parallelogram 22"/>
          <p:cNvSpPr/>
          <p:nvPr/>
        </p:nvSpPr>
        <p:spPr>
          <a:xfrm>
            <a:off x="5404213" y="3756734"/>
            <a:ext cx="793955" cy="1295400"/>
          </a:xfrm>
          <a:prstGeom prst="parallelogram">
            <a:avLst>
              <a:gd name="adj" fmla="val 83923"/>
            </a:avLst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Parallelogram 24"/>
          <p:cNvSpPr/>
          <p:nvPr/>
        </p:nvSpPr>
        <p:spPr>
          <a:xfrm>
            <a:off x="1549968" y="4899734"/>
            <a:ext cx="560439" cy="914400"/>
          </a:xfrm>
          <a:prstGeom prst="parallelogram">
            <a:avLst>
              <a:gd name="adj" fmla="val 83923"/>
            </a:avLst>
          </a:prstGeom>
          <a:solidFill>
            <a:srgbClr val="C80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80963" y="3372302"/>
            <a:ext cx="62552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8000" b="1" spc="-5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TÜRKİYE İÇİN</a:t>
            </a:r>
            <a:endParaRPr lang="en-US" sz="8000" b="1" spc="-5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0963" y="4266595"/>
            <a:ext cx="748544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8000" b="1" spc="-5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YEŞİL EKONOMİ</a:t>
            </a:r>
            <a:endParaRPr lang="en-US" sz="8000" b="1" spc="-5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600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21" grpId="0" animBg="1"/>
      <p:bldP spid="22" grpId="0" animBg="1"/>
      <p:bldP spid="23" grpId="0" animBg="1"/>
      <p:bldP spid="25" grpId="0" animBg="1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92931" y="189434"/>
            <a:ext cx="7056784" cy="936104"/>
          </a:xfrm>
          <a:noFill/>
        </p:spPr>
        <p:txBody>
          <a:bodyPr>
            <a:normAutofit fontScale="62500" lnSpcReduction="20000"/>
          </a:bodyPr>
          <a:lstStyle/>
          <a:p>
            <a:r>
              <a:rPr lang="tr-TR" dirty="0">
                <a:solidFill>
                  <a:srgbClr val="00B050"/>
                </a:solidFill>
              </a:rPr>
              <a:t>Türkiye İçin Yeşil Ekonominin Etkileri </a:t>
            </a:r>
          </a:p>
        </p:txBody>
      </p:sp>
      <p:sp>
        <p:nvSpPr>
          <p:cNvPr id="19" name="18 Slayt Numarası Yer Tutucusu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tr-TR" dirty="0"/>
              <a:t>19</a:t>
            </a:r>
            <a:endParaRPr lang="ms-MY" dirty="0"/>
          </a:p>
        </p:txBody>
      </p:sp>
      <p:grpSp>
        <p:nvGrpSpPr>
          <p:cNvPr id="4" name="Group 3"/>
          <p:cNvGrpSpPr/>
          <p:nvPr/>
        </p:nvGrpSpPr>
        <p:grpSpPr>
          <a:xfrm>
            <a:off x="7753771" y="1106781"/>
            <a:ext cx="2160240" cy="2169276"/>
            <a:chOff x="9177313" y="1341562"/>
            <a:chExt cx="2448272" cy="2448272"/>
          </a:xfrm>
          <a:solidFill>
            <a:srgbClr val="E60000"/>
          </a:solidFill>
        </p:grpSpPr>
        <p:sp>
          <p:nvSpPr>
            <p:cNvPr id="5" name="Oval 4"/>
            <p:cNvSpPr/>
            <p:nvPr/>
          </p:nvSpPr>
          <p:spPr>
            <a:xfrm>
              <a:off x="9177313" y="1341562"/>
              <a:ext cx="2448272" cy="244827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1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9340715" y="1840789"/>
              <a:ext cx="2284870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sz="21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Bölgesel Kalkınmanın Güçlendirilmesi </a:t>
              </a:r>
              <a:endParaRPr lang="en-US" sz="21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765438" y="1085976"/>
            <a:ext cx="2016225" cy="2089704"/>
            <a:chOff x="4873451" y="1341562"/>
            <a:chExt cx="2448272" cy="2448272"/>
          </a:xfrm>
          <a:solidFill>
            <a:srgbClr val="E60000"/>
          </a:solidFill>
        </p:grpSpPr>
        <p:sp>
          <p:nvSpPr>
            <p:cNvPr id="11" name="Oval 10"/>
            <p:cNvSpPr/>
            <p:nvPr/>
          </p:nvSpPr>
          <p:spPr>
            <a:xfrm>
              <a:off x="4873451" y="1341562"/>
              <a:ext cx="2448272" cy="244827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1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141228" y="1769509"/>
              <a:ext cx="1912718" cy="1061829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sz="21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Teknoloji Transferi ve İnovasyon</a:t>
              </a:r>
              <a:endParaRPr lang="en-US" sz="21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921123" y="1184181"/>
            <a:ext cx="2016224" cy="1893295"/>
            <a:chOff x="2785219" y="1341562"/>
            <a:chExt cx="2448272" cy="2448272"/>
          </a:xfrm>
          <a:solidFill>
            <a:srgbClr val="E60000"/>
          </a:solidFill>
        </p:grpSpPr>
        <p:sp>
          <p:nvSpPr>
            <p:cNvPr id="14" name="Oval 13"/>
            <p:cNvSpPr/>
            <p:nvPr/>
          </p:nvSpPr>
          <p:spPr>
            <a:xfrm>
              <a:off x="2785219" y="1341562"/>
              <a:ext cx="2448272" cy="244827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1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081738" y="1890863"/>
              <a:ext cx="1912719" cy="106182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sz="21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İstihdam ve Sektörel Gelişim</a:t>
              </a:r>
              <a:endParaRPr lang="en-US" sz="21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66F380C5-F71E-4774-95B6-600B8D64C7E9}"/>
              </a:ext>
            </a:extLst>
          </p:cNvPr>
          <p:cNvSpPr/>
          <p:nvPr/>
        </p:nvSpPr>
        <p:spPr>
          <a:xfrm>
            <a:off x="761493" y="4123732"/>
            <a:ext cx="10672188" cy="569326"/>
          </a:xfrm>
          <a:prstGeom prst="rect">
            <a:avLst/>
          </a:prstGeom>
          <a:solidFill>
            <a:srgbClr val="E60000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600" b="1" dirty="0">
                <a:latin typeface="Arial" panose="020B0604020202020204" pitchFamily="34" charset="0"/>
                <a:cs typeface="Arial" panose="020B0604020202020204" pitchFamily="34" charset="0"/>
              </a:rPr>
              <a:t>Mevcutta devam eden sektörlerdeki yeni uygulamalar ve faaliyetler ile (atık yönetimi, sanayi vb.) bu alanlarda istihdam artışı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B7E2349C-A115-4D7F-888A-73D9867B0AF9}"/>
              </a:ext>
            </a:extLst>
          </p:cNvPr>
          <p:cNvSpPr/>
          <p:nvPr/>
        </p:nvSpPr>
        <p:spPr>
          <a:xfrm>
            <a:off x="761493" y="4817568"/>
            <a:ext cx="10672188" cy="393458"/>
          </a:xfrm>
          <a:prstGeom prst="rect">
            <a:avLst/>
          </a:prstGeom>
          <a:solidFill>
            <a:srgbClr val="FF2929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600" b="1" kern="3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İthalat açığının kapatılmasına katma değerli destek – Ülke ekonomisine katkı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5640CABB-8199-48E3-A229-953305E7DD1E}"/>
              </a:ext>
            </a:extLst>
          </p:cNvPr>
          <p:cNvSpPr/>
          <p:nvPr/>
        </p:nvSpPr>
        <p:spPr>
          <a:xfrm>
            <a:off x="761493" y="3400695"/>
            <a:ext cx="10672188" cy="513495"/>
          </a:xfrm>
          <a:prstGeom prst="rect">
            <a:avLst/>
          </a:prstGeom>
          <a:solidFill>
            <a:srgbClr val="D60000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600" b="1" dirty="0">
                <a:latin typeface="Arial" panose="020B0604020202020204" pitchFamily="34" charset="0"/>
                <a:cs typeface="Arial" panose="020B0604020202020204" pitchFamily="34" charset="0"/>
              </a:rPr>
              <a:t>Yenilenebilir enerji, atık teknolojileri, verimlilik ve döngüsel ekonomi alanında inovasyon fırsatı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60115CF5-014C-42B3-B2C7-2736A0C9384F}"/>
              </a:ext>
            </a:extLst>
          </p:cNvPr>
          <p:cNvSpPr/>
          <p:nvPr/>
        </p:nvSpPr>
        <p:spPr>
          <a:xfrm>
            <a:off x="761493" y="5315479"/>
            <a:ext cx="10658986" cy="393458"/>
          </a:xfrm>
          <a:prstGeom prst="rect">
            <a:avLst/>
          </a:prstGeom>
          <a:solidFill>
            <a:srgbClr val="FF4F4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600" b="1" kern="3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Geliştirilen teknolojilerin 3. ülkelere transferi 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DF5C8E10-DF95-4EF3-9091-BA92D3905D7F}"/>
              </a:ext>
            </a:extLst>
          </p:cNvPr>
          <p:cNvSpPr/>
          <p:nvPr/>
        </p:nvSpPr>
        <p:spPr>
          <a:xfrm>
            <a:off x="761493" y="5773612"/>
            <a:ext cx="10658986" cy="896542"/>
          </a:xfrm>
          <a:prstGeom prst="rect">
            <a:avLst/>
          </a:prstGeom>
          <a:solidFill>
            <a:srgbClr val="D60000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1600" b="1" dirty="0">
                <a:latin typeface="Arial" panose="020B0604020202020204" pitchFamily="34" charset="0"/>
                <a:cs typeface="Arial" panose="020B0604020202020204" pitchFamily="34" charset="0"/>
              </a:rPr>
              <a:t>Yeni yerel istihdam olanaklarının yaratılması (örneğin yeşil yeni işlerin 4-5-6. Bölge illerinde yapılmasıyla bölgesel </a:t>
            </a:r>
            <a:r>
              <a:rPr lang="tr-TR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GSYH’sının</a:t>
            </a:r>
            <a:r>
              <a:rPr lang="tr-TR" sz="1600" b="1" dirty="0">
                <a:latin typeface="Arial" panose="020B0604020202020204" pitchFamily="34" charset="0"/>
                <a:cs typeface="Arial" panose="020B0604020202020204" pitchFamily="34" charset="0"/>
              </a:rPr>
              <a:t> artırılması, organik tarımın teşviki yoluyla az gelişmiş tarıma dayalı yörelerde yeni istihdam imkanlarının oluşması)</a:t>
            </a:r>
          </a:p>
        </p:txBody>
      </p:sp>
    </p:spTree>
    <p:extLst>
      <p:ext uri="{BB962C8B-B14F-4D97-AF65-F5344CB8AC3E}">
        <p14:creationId xmlns:p14="http://schemas.microsoft.com/office/powerpoint/2010/main" val="3436132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750"/>
                            </p:stCondLst>
                            <p:childTnLst>
                              <p:par>
                                <p:cTn id="3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250"/>
                            </p:stCondLst>
                            <p:childTnLst>
                              <p:par>
                                <p:cTn id="4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20" grpId="0" animBg="1"/>
      <p:bldP spid="21" grpId="0" animBg="1"/>
      <p:bldP spid="2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981522"/>
            <a:ext cx="12195175" cy="48245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Parallelogram 19"/>
          <p:cNvSpPr/>
          <p:nvPr/>
        </p:nvSpPr>
        <p:spPr>
          <a:xfrm>
            <a:off x="-1175221" y="981522"/>
            <a:ext cx="7236804" cy="4824536"/>
          </a:xfrm>
          <a:prstGeom prst="parallelogram">
            <a:avLst>
              <a:gd name="adj" fmla="val 44240"/>
            </a:avLst>
          </a:prstGeom>
          <a:solidFill>
            <a:srgbClr val="C80000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Parallelogram 20"/>
          <p:cNvSpPr/>
          <p:nvPr/>
        </p:nvSpPr>
        <p:spPr>
          <a:xfrm>
            <a:off x="2597422" y="861134"/>
            <a:ext cx="4572000" cy="4267200"/>
          </a:xfrm>
          <a:prstGeom prst="parallelogram">
            <a:avLst>
              <a:gd name="adj" fmla="val 50589"/>
            </a:avLst>
          </a:prstGeom>
          <a:solidFill>
            <a:srgbClr val="C8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Parallelogram 21"/>
          <p:cNvSpPr/>
          <p:nvPr/>
        </p:nvSpPr>
        <p:spPr>
          <a:xfrm>
            <a:off x="5436168" y="2080334"/>
            <a:ext cx="1447800" cy="2362200"/>
          </a:xfrm>
          <a:prstGeom prst="parallelogram">
            <a:avLst>
              <a:gd name="adj" fmla="val 83923"/>
            </a:avLst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Parallelogram 22"/>
          <p:cNvSpPr/>
          <p:nvPr/>
        </p:nvSpPr>
        <p:spPr>
          <a:xfrm>
            <a:off x="5404213" y="3756734"/>
            <a:ext cx="793955" cy="1295400"/>
          </a:xfrm>
          <a:prstGeom prst="parallelogram">
            <a:avLst>
              <a:gd name="adj" fmla="val 83923"/>
            </a:avLst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Parallelogram 24"/>
          <p:cNvSpPr/>
          <p:nvPr/>
        </p:nvSpPr>
        <p:spPr>
          <a:xfrm>
            <a:off x="1549968" y="4899734"/>
            <a:ext cx="560439" cy="914400"/>
          </a:xfrm>
          <a:prstGeom prst="parallelogram">
            <a:avLst>
              <a:gd name="adj" fmla="val 83923"/>
            </a:avLst>
          </a:prstGeom>
          <a:solidFill>
            <a:srgbClr val="C80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80963" y="2925738"/>
            <a:ext cx="770666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8000" b="1" spc="-5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YEŞİL EKONOMİ </a:t>
            </a:r>
          </a:p>
          <a:p>
            <a:r>
              <a:rPr lang="tr-TR" sz="8000" b="1" spc="-5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VE TSKB</a:t>
            </a:r>
            <a:endParaRPr lang="en-US" sz="8000" b="1" spc="-5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534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21" grpId="0" animBg="1"/>
      <p:bldP spid="22" grpId="0" animBg="1"/>
      <p:bldP spid="23" grpId="0" animBg="1"/>
      <p:bldP spid="25" grpId="0" animBg="1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arallelogram 11"/>
          <p:cNvSpPr/>
          <p:nvPr/>
        </p:nvSpPr>
        <p:spPr>
          <a:xfrm>
            <a:off x="9660757" y="933142"/>
            <a:ext cx="4572000" cy="4267200"/>
          </a:xfrm>
          <a:prstGeom prst="parallelogram">
            <a:avLst>
              <a:gd name="adj" fmla="val 50589"/>
            </a:avLst>
          </a:prstGeom>
          <a:solidFill>
            <a:srgbClr val="C8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Parallelogram 14"/>
          <p:cNvSpPr/>
          <p:nvPr/>
        </p:nvSpPr>
        <p:spPr>
          <a:xfrm>
            <a:off x="8251057" y="5276542"/>
            <a:ext cx="1801761" cy="1681644"/>
          </a:xfrm>
          <a:prstGeom prst="parallelogram">
            <a:avLst>
              <a:gd name="adj" fmla="val 50589"/>
            </a:avLst>
          </a:prstGeom>
          <a:solidFill>
            <a:srgbClr val="C80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Parallelogram 15"/>
          <p:cNvSpPr/>
          <p:nvPr/>
        </p:nvSpPr>
        <p:spPr>
          <a:xfrm>
            <a:off x="8605018" y="4971742"/>
            <a:ext cx="560439" cy="914400"/>
          </a:xfrm>
          <a:prstGeom prst="parallelogram">
            <a:avLst>
              <a:gd name="adj" fmla="val 83923"/>
            </a:avLst>
          </a:prstGeom>
          <a:solidFill>
            <a:srgbClr val="C80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Parallelogram 16"/>
          <p:cNvSpPr/>
          <p:nvPr/>
        </p:nvSpPr>
        <p:spPr>
          <a:xfrm>
            <a:off x="9290818" y="4326745"/>
            <a:ext cx="2819400" cy="2631441"/>
          </a:xfrm>
          <a:prstGeom prst="parallelogram">
            <a:avLst>
              <a:gd name="adj" fmla="val 50589"/>
            </a:avLst>
          </a:prstGeom>
          <a:solidFill>
            <a:srgbClr val="C8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tr-TR" sz="3600" dirty="0"/>
              <a:t>TSKB Hakkında</a:t>
            </a:r>
            <a:endParaRPr lang="en-US" sz="3600" dirty="0"/>
          </a:p>
        </p:txBody>
      </p:sp>
      <p:sp>
        <p:nvSpPr>
          <p:cNvPr id="11" name="10 Slayt Numarası Yer Tutucusu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tr-TR" dirty="0"/>
              <a:t>21</a:t>
            </a:r>
            <a:endParaRPr lang="ms-MY" dirty="0"/>
          </a:p>
        </p:txBody>
      </p:sp>
      <p:sp>
        <p:nvSpPr>
          <p:cNvPr id="7" name="Content Placeholder 2"/>
          <p:cNvSpPr>
            <a:spLocks noGrp="1"/>
          </p:cNvSpPr>
          <p:nvPr/>
        </p:nvSpPr>
        <p:spPr>
          <a:xfrm>
            <a:off x="5870448" y="4797946"/>
            <a:ext cx="2734570" cy="119247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r-TR" sz="2000" dirty="0">
                <a:latin typeface="Arial" pitchFamily="34" charset="0"/>
                <a:cs typeface="Arial" pitchFamily="34" charset="0"/>
              </a:rPr>
              <a:t>1950’den bu yana Türk iş dünyasının yatırımlarına sürdürülebilir değer katıyoruz.</a:t>
            </a:r>
          </a:p>
        </p:txBody>
      </p:sp>
      <p:sp>
        <p:nvSpPr>
          <p:cNvPr id="8" name="Parallelogram 7"/>
          <p:cNvSpPr/>
          <p:nvPr/>
        </p:nvSpPr>
        <p:spPr>
          <a:xfrm>
            <a:off x="-1967309" y="933142"/>
            <a:ext cx="13465496" cy="3897625"/>
          </a:xfrm>
          <a:prstGeom prst="parallelogram">
            <a:avLst>
              <a:gd name="adj" fmla="val 50732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Placeholder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22906" y="1057747"/>
            <a:ext cx="5334000" cy="51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13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" presetClass="entr" presetSubtype="3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6" grpId="0" animBg="1"/>
      <p:bldP spid="17" grpId="0" animBg="1"/>
      <p:bldP spid="7" grpId="0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arallelogram 17"/>
          <p:cNvSpPr/>
          <p:nvPr/>
        </p:nvSpPr>
        <p:spPr>
          <a:xfrm>
            <a:off x="7912043" y="1393614"/>
            <a:ext cx="4810280" cy="1584176"/>
          </a:xfrm>
          <a:prstGeom prst="parallelogram">
            <a:avLst/>
          </a:prstGeom>
          <a:solidFill>
            <a:srgbClr val="C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Parallelogram 13"/>
          <p:cNvSpPr/>
          <p:nvPr/>
        </p:nvSpPr>
        <p:spPr>
          <a:xfrm>
            <a:off x="4023611" y="1393614"/>
            <a:ext cx="4176464" cy="1584176"/>
          </a:xfrm>
          <a:prstGeom prst="parallelogram">
            <a:avLst/>
          </a:prstGeom>
          <a:solidFill>
            <a:srgbClr val="C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arallelogram 2"/>
          <p:cNvSpPr/>
          <p:nvPr/>
        </p:nvSpPr>
        <p:spPr>
          <a:xfrm>
            <a:off x="-498637" y="1393614"/>
            <a:ext cx="4810280" cy="1584176"/>
          </a:xfrm>
          <a:prstGeom prst="parallelogram">
            <a:avLst/>
          </a:prstGeom>
          <a:solidFill>
            <a:srgbClr val="C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tr-TR" sz="3200" dirty="0"/>
              <a:t>Bankacılık Hizmetlerimiz</a:t>
            </a:r>
            <a:endParaRPr lang="en-US" sz="3200" dirty="0"/>
          </a:p>
        </p:txBody>
      </p:sp>
      <p:sp>
        <p:nvSpPr>
          <p:cNvPr id="22" name="21 Slayt Numarası Yer Tutucusu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tr-TR" dirty="0"/>
              <a:t>22</a:t>
            </a:r>
            <a:endParaRPr lang="ms-MY" dirty="0"/>
          </a:p>
        </p:txBody>
      </p:sp>
      <p:sp>
        <p:nvSpPr>
          <p:cNvPr id="9" name="Content Placeholder 2"/>
          <p:cNvSpPr>
            <a:spLocks noGrp="1"/>
          </p:cNvSpPr>
          <p:nvPr/>
        </p:nvSpPr>
        <p:spPr>
          <a:xfrm>
            <a:off x="406397" y="3193814"/>
            <a:ext cx="3175721" cy="8143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sz="20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Kurumsal Krediler</a:t>
            </a:r>
          </a:p>
          <a:p>
            <a:r>
              <a:rPr lang="tr-TR" sz="20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Proje Finansmanı</a:t>
            </a:r>
          </a:p>
          <a:p>
            <a:r>
              <a:rPr lang="tr-TR" sz="2000" b="1" kern="3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Apex</a:t>
            </a:r>
            <a:r>
              <a:rPr lang="tr-TR" sz="20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Bankacılık</a:t>
            </a:r>
          </a:p>
          <a:p>
            <a:r>
              <a:rPr lang="tr-TR" sz="20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Finansal Kiralama</a:t>
            </a:r>
          </a:p>
          <a:p>
            <a:r>
              <a:rPr lang="tr-TR" sz="20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Dış Ticaret Finansmanı</a:t>
            </a:r>
          </a:p>
          <a:p>
            <a:r>
              <a:rPr lang="tr-TR" sz="20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ECA Kredileri</a:t>
            </a:r>
          </a:p>
          <a:p>
            <a:r>
              <a:rPr lang="tr-TR" sz="20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İşletme Sermayesi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03331" y="1939110"/>
            <a:ext cx="17075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Kurumsal </a:t>
            </a:r>
          </a:p>
          <a:p>
            <a:r>
              <a:rPr lang="tr-TR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Bankacılık</a:t>
            </a:r>
            <a:endParaRPr lang="en-US" b="1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8639" y="1609638"/>
            <a:ext cx="105028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600" b="1" spc="-300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01</a:t>
            </a:r>
            <a:endParaRPr lang="en-US" sz="8000" b="1" spc="-300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05947" y="1932803"/>
            <a:ext cx="18085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Yatırım </a:t>
            </a:r>
          </a:p>
          <a:p>
            <a:r>
              <a:rPr lang="tr-TR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Bankacılığı</a:t>
            </a:r>
            <a:endParaRPr lang="en-US" b="1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455659" y="1609638"/>
            <a:ext cx="105028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600" b="1" spc="-300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02</a:t>
            </a:r>
            <a:endParaRPr lang="en-US" sz="8000" b="1" spc="-300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557461" y="1954869"/>
            <a:ext cx="19976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Danışmanlık</a:t>
            </a:r>
            <a:endParaRPr lang="en-US" b="1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401843" y="1609638"/>
            <a:ext cx="105028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600" b="1" spc="-300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03</a:t>
            </a:r>
            <a:endParaRPr lang="en-US" sz="8000" b="1" spc="-300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Content Placeholder 2"/>
          <p:cNvSpPr>
            <a:spLocks noGrp="1"/>
          </p:cNvSpPr>
          <p:nvPr/>
        </p:nvSpPr>
        <p:spPr>
          <a:xfrm>
            <a:off x="4506042" y="3265822"/>
            <a:ext cx="3175721" cy="8143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kern="3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Halka</a:t>
            </a:r>
            <a:r>
              <a:rPr lang="en-US" sz="20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kern="3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Arz</a:t>
            </a:r>
            <a:endParaRPr lang="en-US" sz="2000" b="1" kern="30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000" b="1" kern="3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Tahvil</a:t>
            </a:r>
            <a:r>
              <a:rPr lang="en-US" sz="20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kern="3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İhraçları</a:t>
            </a:r>
            <a:endParaRPr lang="en-US" sz="2000" b="1" kern="30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000" b="1" kern="3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Şirket</a:t>
            </a:r>
            <a:r>
              <a:rPr lang="en-US" sz="20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kern="3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Evlilikleri</a:t>
            </a:r>
            <a:endParaRPr lang="en-US" sz="2000" b="1" kern="30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000" b="1" kern="3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Varlık</a:t>
            </a:r>
            <a:r>
              <a:rPr lang="en-US" sz="20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kern="3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Alım</a:t>
            </a:r>
            <a:r>
              <a:rPr lang="en-US" sz="20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2000" b="1" kern="3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Satım</a:t>
            </a:r>
            <a:endParaRPr lang="en-US" sz="2000" b="1" kern="30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0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Para </a:t>
            </a:r>
            <a:r>
              <a:rPr lang="en-US" sz="2000" b="1" kern="3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ve</a:t>
            </a:r>
            <a:r>
              <a:rPr lang="en-US" sz="20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kern="3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Sermaye</a:t>
            </a:r>
            <a:r>
              <a:rPr lang="en-US" sz="20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kern="3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Piyasaları</a:t>
            </a:r>
            <a:r>
              <a:rPr lang="en-US" sz="20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kern="3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Aracılık</a:t>
            </a:r>
            <a:endParaRPr lang="en-US" sz="2000" b="1" kern="30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000" b="1" kern="3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Portföy</a:t>
            </a:r>
            <a:r>
              <a:rPr lang="en-US" sz="20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kern="3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Yönetimi</a:t>
            </a:r>
            <a:endParaRPr lang="en-US" sz="2000" b="1" kern="30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000" b="1" kern="3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Türev</a:t>
            </a:r>
            <a:r>
              <a:rPr lang="en-US" sz="20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kern="3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Ürünler</a:t>
            </a:r>
            <a:endParaRPr lang="en-US" sz="2000" b="1" kern="30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Content Placeholder 2"/>
          <p:cNvSpPr>
            <a:spLocks noGrp="1"/>
          </p:cNvSpPr>
          <p:nvPr/>
        </p:nvSpPr>
        <p:spPr>
          <a:xfrm>
            <a:off x="8332030" y="3265822"/>
            <a:ext cx="3175721" cy="8143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kern="3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Stratejik</a:t>
            </a:r>
            <a:r>
              <a:rPr lang="en-US" sz="20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kern="3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Danışmanlık</a:t>
            </a:r>
            <a:endParaRPr lang="en-US" sz="2000" b="1" kern="30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000" b="1" kern="3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Gayrimenkul</a:t>
            </a:r>
            <a:r>
              <a:rPr lang="en-US" sz="20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kern="3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Değerleme</a:t>
            </a:r>
            <a:endParaRPr lang="en-US" sz="2000" b="1" kern="30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000" b="1" kern="3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Çevre</a:t>
            </a:r>
            <a:r>
              <a:rPr lang="en-US" sz="20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kern="3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ve</a:t>
            </a:r>
            <a:r>
              <a:rPr lang="en-US" sz="2000" b="1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kern="3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Sürdürülebilirlik</a:t>
            </a:r>
            <a:endParaRPr lang="en-US" sz="2000" b="1" kern="30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156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4" grpId="0" animBg="1"/>
      <p:bldP spid="3" grpId="0" animBg="1"/>
      <p:bldP spid="9" grpId="0"/>
      <p:bldP spid="12" grpId="0"/>
      <p:bldP spid="13" grpId="0"/>
      <p:bldP spid="16" grpId="0"/>
      <p:bldP spid="17" grpId="0"/>
      <p:bldP spid="20" grpId="0"/>
      <p:bldP spid="21" grpId="0"/>
      <p:bldP spid="23" grpId="0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55000" lnSpcReduction="20000"/>
          </a:bodyPr>
          <a:lstStyle/>
          <a:p>
            <a:r>
              <a:rPr lang="tr-TR" dirty="0"/>
              <a:t>Sürdürülebilirlik Performansı – İç Etkiler</a:t>
            </a:r>
          </a:p>
          <a:p>
            <a:r>
              <a:rPr lang="tr-TR" dirty="0">
                <a:solidFill>
                  <a:srgbClr val="C00000"/>
                </a:solidFill>
              </a:rPr>
              <a:t>2005 yılından bu yana;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tr-TR" dirty="0"/>
              <a:t>23</a:t>
            </a:r>
            <a:endParaRPr lang="ms-MY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" y="938584"/>
            <a:ext cx="13363576" cy="544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841003" y="2997746"/>
            <a:ext cx="10729192" cy="2853284"/>
            <a:chOff x="336947" y="3501802"/>
            <a:chExt cx="11295648" cy="3069308"/>
          </a:xfrm>
        </p:grpSpPr>
        <p:grpSp>
          <p:nvGrpSpPr>
            <p:cNvPr id="10" name="Group 9"/>
            <p:cNvGrpSpPr/>
            <p:nvPr/>
          </p:nvGrpSpPr>
          <p:grpSpPr>
            <a:xfrm>
              <a:off x="336947" y="3645817"/>
              <a:ext cx="2357428" cy="2880320"/>
              <a:chOff x="-239117" y="2958474"/>
              <a:chExt cx="2485059" cy="3026313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420920" y="3623442"/>
                <a:ext cx="1489805" cy="492467"/>
              </a:xfrm>
              <a:prstGeom prst="rect">
                <a:avLst/>
              </a:prstGeom>
            </p:spPr>
            <p:txBody>
              <a:bodyPr wrap="square" lIns="121944" tIns="60972" rIns="121944" bIns="60972">
                <a:spAutoFit/>
              </a:bodyPr>
              <a:lstStyle/>
              <a:p>
                <a:pPr algn="ctr"/>
                <a:r>
                  <a:rPr lang="tr-TR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%36</a:t>
                </a:r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12" name="Group 11"/>
              <p:cNvGrpSpPr/>
              <p:nvPr/>
            </p:nvGrpSpPr>
            <p:grpSpPr>
              <a:xfrm>
                <a:off x="-239117" y="2958474"/>
                <a:ext cx="2485059" cy="3026313"/>
                <a:chOff x="156143" y="1123561"/>
                <a:chExt cx="2485059" cy="3026313"/>
              </a:xfrm>
            </p:grpSpPr>
            <p:cxnSp>
              <p:nvCxnSpPr>
                <p:cNvPr id="13" name="Straight Connector 12"/>
                <p:cNvCxnSpPr/>
                <p:nvPr/>
              </p:nvCxnSpPr>
              <p:spPr>
                <a:xfrm flipV="1">
                  <a:off x="1561083" y="2781876"/>
                  <a:ext cx="0" cy="632688"/>
                </a:xfrm>
                <a:prstGeom prst="line">
                  <a:avLst/>
                </a:prstGeom>
                <a:ln>
                  <a:solidFill>
                    <a:schemeClr val="tx1">
                      <a:lumMod val="85000"/>
                      <a:lumOff val="15000"/>
                    </a:schemeClr>
                  </a:solidFill>
                  <a:prstDash val="sysDot"/>
                  <a:headEnd type="oval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aphicFrame>
              <p:nvGraphicFramePr>
                <p:cNvPr id="14" name="Chart 13"/>
                <p:cNvGraphicFramePr/>
                <p:nvPr>
                  <p:extLst>
                    <p:ext uri="{D42A27DB-BD31-4B8C-83A1-F6EECF244321}">
                      <p14:modId xmlns:p14="http://schemas.microsoft.com/office/powerpoint/2010/main" val="3888393413"/>
                    </p:ext>
                  </p:extLst>
                </p:nvPr>
              </p:nvGraphicFramePr>
              <p:xfrm>
                <a:off x="156143" y="1123561"/>
                <a:ext cx="2485059" cy="1736096"/>
              </p:xfrm>
              <a:graphic>
                <a:graphicData uri="http://schemas.openxmlformats.org/drawingml/2006/chart">
                  <c:chart xmlns:c="http://schemas.openxmlformats.org/drawingml/2006/chart" xmlns:r="http://schemas.openxmlformats.org/officeDocument/2006/relationships" r:id="rId3"/>
                </a:graphicData>
              </a:graphic>
            </p:graphicFrame>
            <p:sp>
              <p:nvSpPr>
                <p:cNvPr id="15" name="Rectangle 14"/>
                <p:cNvSpPr/>
                <p:nvPr/>
              </p:nvSpPr>
              <p:spPr>
                <a:xfrm>
                  <a:off x="613278" y="3441988"/>
                  <a:ext cx="2027923" cy="70788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tr-TR" sz="20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Arial" pitchFamily="34" charset="0"/>
                      <a:cs typeface="Arial" pitchFamily="34" charset="0"/>
                    </a:rPr>
                    <a:t>Elektrik tasarrufu</a:t>
                  </a:r>
                  <a:endParaRPr lang="en-US" sz="2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</p:grpSp>
        <p:grpSp>
          <p:nvGrpSpPr>
            <p:cNvPr id="16" name="Group 15"/>
            <p:cNvGrpSpPr/>
            <p:nvPr/>
          </p:nvGrpSpPr>
          <p:grpSpPr>
            <a:xfrm>
              <a:off x="2556122" y="3501802"/>
              <a:ext cx="2385119" cy="3069308"/>
              <a:chOff x="2463292" y="2577892"/>
              <a:chExt cx="2721919" cy="2956939"/>
            </a:xfrm>
          </p:grpSpPr>
          <p:sp>
            <p:nvSpPr>
              <p:cNvPr id="17" name="Rectangle 16"/>
              <p:cNvSpPr/>
              <p:nvPr/>
            </p:nvSpPr>
            <p:spPr>
              <a:xfrm>
                <a:off x="3131308" y="3227922"/>
                <a:ext cx="1396129" cy="492467"/>
              </a:xfrm>
              <a:prstGeom prst="rect">
                <a:avLst/>
              </a:prstGeom>
            </p:spPr>
            <p:txBody>
              <a:bodyPr wrap="square" lIns="121944" tIns="60972" rIns="121944" bIns="60972">
                <a:spAutoFit/>
              </a:bodyPr>
              <a:lstStyle/>
              <a:p>
                <a:pPr algn="ctr"/>
                <a:r>
                  <a:rPr lang="tr-TR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%45</a:t>
                </a:r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18" name="Group 17"/>
              <p:cNvGrpSpPr/>
              <p:nvPr/>
            </p:nvGrpSpPr>
            <p:grpSpPr>
              <a:xfrm>
                <a:off x="2463292" y="2577892"/>
                <a:ext cx="2721919" cy="2956939"/>
                <a:chOff x="2463292" y="1053530"/>
                <a:chExt cx="2721919" cy="2956939"/>
              </a:xfrm>
            </p:grpSpPr>
            <p:cxnSp>
              <p:nvCxnSpPr>
                <p:cNvPr id="19" name="Straight Connector 18"/>
                <p:cNvCxnSpPr/>
                <p:nvPr/>
              </p:nvCxnSpPr>
              <p:spPr>
                <a:xfrm flipH="1" flipV="1">
                  <a:off x="3865340" y="2725099"/>
                  <a:ext cx="10274" cy="596984"/>
                </a:xfrm>
                <a:prstGeom prst="line">
                  <a:avLst/>
                </a:prstGeom>
                <a:ln>
                  <a:solidFill>
                    <a:schemeClr val="tx1">
                      <a:lumMod val="85000"/>
                      <a:lumOff val="15000"/>
                    </a:schemeClr>
                  </a:solidFill>
                  <a:prstDash val="sysDot"/>
                  <a:headEnd type="oval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aphicFrame>
              <p:nvGraphicFramePr>
                <p:cNvPr id="20" name="Chart 19"/>
                <p:cNvGraphicFramePr/>
                <p:nvPr>
                  <p:extLst>
                    <p:ext uri="{D42A27DB-BD31-4B8C-83A1-F6EECF244321}">
                      <p14:modId xmlns:p14="http://schemas.microsoft.com/office/powerpoint/2010/main" val="1715663943"/>
                    </p:ext>
                  </p:extLst>
                </p:nvPr>
              </p:nvGraphicFramePr>
              <p:xfrm>
                <a:off x="2463292" y="1053530"/>
                <a:ext cx="2721919" cy="1907655"/>
              </p:xfrm>
              <a:graphic>
                <a:graphicData uri="http://schemas.openxmlformats.org/drawingml/2006/chart">
                  <c:chart xmlns:c="http://schemas.openxmlformats.org/drawingml/2006/chart" xmlns:r="http://schemas.openxmlformats.org/officeDocument/2006/relationships" r:id="rId4"/>
                </a:graphicData>
              </a:graphic>
            </p:graphicFrame>
            <p:sp>
              <p:nvSpPr>
                <p:cNvPr id="21" name="Rectangle 20"/>
                <p:cNvSpPr/>
                <p:nvPr/>
              </p:nvSpPr>
              <p:spPr>
                <a:xfrm>
                  <a:off x="3001243" y="3302583"/>
                  <a:ext cx="1748743" cy="70788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tr-TR" sz="20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Arial" pitchFamily="34" charset="0"/>
                      <a:cs typeface="Arial" pitchFamily="34" charset="0"/>
                    </a:rPr>
                    <a:t>Doğalgaz tasarrufu</a:t>
                  </a:r>
                  <a:endParaRPr lang="en-US" sz="2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</p:grpSp>
        <p:grpSp>
          <p:nvGrpSpPr>
            <p:cNvPr id="22" name="Group 21"/>
            <p:cNvGrpSpPr/>
            <p:nvPr/>
          </p:nvGrpSpPr>
          <p:grpSpPr>
            <a:xfrm>
              <a:off x="4510376" y="3645818"/>
              <a:ext cx="2557201" cy="2808312"/>
              <a:chOff x="4695541" y="1053530"/>
              <a:chExt cx="2804094" cy="3091409"/>
            </a:xfrm>
          </p:grpSpPr>
          <p:cxnSp>
            <p:nvCxnSpPr>
              <p:cNvPr id="23" name="Straight Connector 22"/>
              <p:cNvCxnSpPr/>
              <p:nvPr/>
            </p:nvCxnSpPr>
            <p:spPr>
              <a:xfrm flipV="1">
                <a:off x="6097588" y="2725098"/>
                <a:ext cx="0" cy="632688"/>
              </a:xfrm>
              <a:prstGeom prst="line">
                <a:avLst/>
              </a:prstGeom>
              <a:ln>
                <a:solidFill>
                  <a:schemeClr val="tx1">
                    <a:lumMod val="85000"/>
                    <a:lumOff val="15000"/>
                  </a:schemeClr>
                </a:solidFill>
                <a:prstDash val="sysDot"/>
                <a:headEnd type="oval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aphicFrame>
            <p:nvGraphicFramePr>
              <p:cNvPr id="24" name="Chart 23"/>
              <p:cNvGraphicFramePr/>
              <p:nvPr>
                <p:extLst>
                  <p:ext uri="{D42A27DB-BD31-4B8C-83A1-F6EECF244321}">
                    <p14:modId xmlns:p14="http://schemas.microsoft.com/office/powerpoint/2010/main" val="819705164"/>
                  </p:ext>
                </p:extLst>
              </p:nvPr>
            </p:nvGraphicFramePr>
            <p:xfrm>
              <a:off x="4695541" y="1053530"/>
              <a:ext cx="2804094" cy="1869396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5"/>
              </a:graphicData>
            </a:graphic>
          </p:graphicFrame>
          <p:sp>
            <p:nvSpPr>
              <p:cNvPr id="25" name="Rectangle 24"/>
              <p:cNvSpPr/>
              <p:nvPr/>
            </p:nvSpPr>
            <p:spPr>
              <a:xfrm>
                <a:off x="5504153" y="1725069"/>
                <a:ext cx="1137643" cy="492467"/>
              </a:xfrm>
              <a:prstGeom prst="rect">
                <a:avLst/>
              </a:prstGeom>
            </p:spPr>
            <p:txBody>
              <a:bodyPr wrap="square" lIns="121944" tIns="60972" rIns="121944" bIns="60972">
                <a:spAutoFit/>
              </a:bodyPr>
              <a:lstStyle/>
              <a:p>
                <a:pPr algn="ctr"/>
                <a:r>
                  <a:rPr lang="tr-TR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%49</a:t>
                </a:r>
                <a:endParaRPr lang="en-US" baseline="-25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6" name="Rectangle 25"/>
              <p:cNvSpPr/>
              <p:nvPr/>
            </p:nvSpPr>
            <p:spPr>
              <a:xfrm>
                <a:off x="4945459" y="3437053"/>
                <a:ext cx="2232246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tr-TR" sz="2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Su </a:t>
                </a:r>
              </a:p>
              <a:p>
                <a:pPr algn="ctr"/>
                <a:r>
                  <a:rPr lang="tr-TR" sz="2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tasarrufu</a:t>
                </a:r>
                <a:endParaRPr lang="en-US" sz="2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6833634" y="3721697"/>
              <a:ext cx="2125163" cy="2652102"/>
              <a:chOff x="6927791" y="1053530"/>
              <a:chExt cx="2804094" cy="3012142"/>
            </a:xfrm>
          </p:grpSpPr>
          <p:cxnSp>
            <p:nvCxnSpPr>
              <p:cNvPr id="28" name="Straight Connector 27"/>
              <p:cNvCxnSpPr/>
              <p:nvPr/>
            </p:nvCxnSpPr>
            <p:spPr>
              <a:xfrm flipV="1">
                <a:off x="8329836" y="2725098"/>
                <a:ext cx="0" cy="632688"/>
              </a:xfrm>
              <a:prstGeom prst="line">
                <a:avLst/>
              </a:prstGeom>
              <a:ln>
                <a:solidFill>
                  <a:schemeClr val="tx1">
                    <a:lumMod val="85000"/>
                    <a:lumOff val="15000"/>
                  </a:schemeClr>
                </a:solidFill>
                <a:prstDash val="sysDot"/>
                <a:headEnd type="oval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aphicFrame>
            <p:nvGraphicFramePr>
              <p:cNvPr id="29" name="Chart 28"/>
              <p:cNvGraphicFramePr/>
              <p:nvPr>
                <p:extLst>
                  <p:ext uri="{D42A27DB-BD31-4B8C-83A1-F6EECF244321}">
                    <p14:modId xmlns:p14="http://schemas.microsoft.com/office/powerpoint/2010/main" val="597593334"/>
                  </p:ext>
                </p:extLst>
              </p:nvPr>
            </p:nvGraphicFramePr>
            <p:xfrm>
              <a:off x="6927791" y="1053530"/>
              <a:ext cx="2804094" cy="1869396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6"/>
              </a:graphicData>
            </a:graphic>
          </p:graphicFrame>
          <p:sp>
            <p:nvSpPr>
              <p:cNvPr id="30" name="Rectangle 29"/>
              <p:cNvSpPr/>
              <p:nvPr/>
            </p:nvSpPr>
            <p:spPr>
              <a:xfrm>
                <a:off x="7441572" y="1741994"/>
                <a:ext cx="1748742" cy="492467"/>
              </a:xfrm>
              <a:prstGeom prst="rect">
                <a:avLst/>
              </a:prstGeom>
            </p:spPr>
            <p:txBody>
              <a:bodyPr wrap="square" lIns="121944" tIns="60972" rIns="121944" bIns="60972">
                <a:spAutoFit/>
              </a:bodyPr>
              <a:lstStyle/>
              <a:p>
                <a:pPr algn="ctr"/>
                <a:r>
                  <a:rPr lang="tr-TR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%46</a:t>
                </a:r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1" name="Rectangle 30"/>
              <p:cNvSpPr/>
              <p:nvPr/>
            </p:nvSpPr>
            <p:spPr>
              <a:xfrm>
                <a:off x="7236472" y="3357786"/>
                <a:ext cx="2389507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tr-TR" sz="2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Kağıt </a:t>
                </a:r>
              </a:p>
              <a:p>
                <a:pPr algn="ctr"/>
                <a:r>
                  <a:rPr lang="tr-TR" sz="2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tasarrufu</a:t>
                </a:r>
                <a:endParaRPr lang="en-US" sz="2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32" name="Group 31"/>
            <p:cNvGrpSpPr/>
            <p:nvPr/>
          </p:nvGrpSpPr>
          <p:grpSpPr>
            <a:xfrm>
              <a:off x="9094377" y="3721241"/>
              <a:ext cx="2538218" cy="2732889"/>
              <a:chOff x="9232044" y="1675561"/>
              <a:chExt cx="2804094" cy="2962038"/>
            </a:xfrm>
          </p:grpSpPr>
          <p:cxnSp>
            <p:nvCxnSpPr>
              <p:cNvPr id="33" name="Straight Connector 32"/>
              <p:cNvCxnSpPr/>
              <p:nvPr/>
            </p:nvCxnSpPr>
            <p:spPr>
              <a:xfrm flipV="1">
                <a:off x="10634092" y="3384705"/>
                <a:ext cx="0" cy="316344"/>
              </a:xfrm>
              <a:prstGeom prst="line">
                <a:avLst/>
              </a:prstGeom>
              <a:ln>
                <a:solidFill>
                  <a:schemeClr val="tx1">
                    <a:lumMod val="85000"/>
                    <a:lumOff val="15000"/>
                  </a:schemeClr>
                </a:solidFill>
                <a:prstDash val="sysDot"/>
                <a:headEnd type="oval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aphicFrame>
            <p:nvGraphicFramePr>
              <p:cNvPr id="34" name="Chart 33"/>
              <p:cNvGraphicFramePr/>
              <p:nvPr>
                <p:extLst>
                  <p:ext uri="{D42A27DB-BD31-4B8C-83A1-F6EECF244321}">
                    <p14:modId xmlns:p14="http://schemas.microsoft.com/office/powerpoint/2010/main" val="3168928690"/>
                  </p:ext>
                </p:extLst>
              </p:nvPr>
            </p:nvGraphicFramePr>
            <p:xfrm>
              <a:off x="9232044" y="1675561"/>
              <a:ext cx="2804094" cy="1869396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7"/>
              </a:graphicData>
            </a:graphic>
          </p:graphicFrame>
          <p:sp>
            <p:nvSpPr>
              <p:cNvPr id="35" name="Rectangle 34"/>
              <p:cNvSpPr/>
              <p:nvPr/>
            </p:nvSpPr>
            <p:spPr>
              <a:xfrm>
                <a:off x="9914011" y="2269290"/>
                <a:ext cx="1399023" cy="677132"/>
              </a:xfrm>
              <a:prstGeom prst="rect">
                <a:avLst/>
              </a:prstGeom>
            </p:spPr>
            <p:txBody>
              <a:bodyPr wrap="square" lIns="121944" tIns="60972" rIns="121944" bIns="60972">
                <a:spAutoFit/>
              </a:bodyPr>
              <a:lstStyle/>
              <a:p>
                <a:pPr algn="ctr"/>
                <a:r>
                  <a:rPr lang="tr-TR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Sıfır </a:t>
                </a:r>
              </a:p>
              <a:p>
                <a:pPr algn="ctr"/>
                <a:r>
                  <a:rPr lang="tr-TR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ton CO</a:t>
                </a:r>
                <a:r>
                  <a:rPr lang="tr-TR" sz="1600" baseline="-25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endParaRPr lang="en-US" sz="1600" baseline="-25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6" name="Rectangle 35"/>
              <p:cNvSpPr/>
              <p:nvPr/>
            </p:nvSpPr>
            <p:spPr>
              <a:xfrm>
                <a:off x="9576020" y="3636849"/>
                <a:ext cx="2306373" cy="100075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tr-TR" sz="18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2008 yılından bu yana Karbon Sıfır Bankacılık </a:t>
                </a:r>
                <a:endParaRPr lang="en-US" sz="18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grpSp>
        <p:nvGrpSpPr>
          <p:cNvPr id="37" name="Group 36"/>
          <p:cNvGrpSpPr/>
          <p:nvPr/>
        </p:nvGrpSpPr>
        <p:grpSpPr>
          <a:xfrm>
            <a:off x="4969569" y="981522"/>
            <a:ext cx="6456610" cy="954107"/>
            <a:chOff x="768995" y="5479851"/>
            <a:chExt cx="6456610" cy="954107"/>
          </a:xfrm>
        </p:grpSpPr>
        <p:sp>
          <p:nvSpPr>
            <p:cNvPr id="38" name="TextBox 37"/>
            <p:cNvSpPr txBox="1"/>
            <p:nvPr/>
          </p:nvSpPr>
          <p:spPr>
            <a:xfrm>
              <a:off x="768995" y="5479851"/>
              <a:ext cx="1143000" cy="95410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400" b="1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2005</a:t>
              </a:r>
            </a:p>
            <a:p>
              <a:pPr>
                <a:buClr>
                  <a:srgbClr val="FF0000"/>
                </a:buClr>
                <a:buSzPct val="110000"/>
                <a:buFont typeface="Wingdings" pitchFamily="2" charset="2"/>
                <a:buChar char="ü"/>
                <a:defRPr/>
              </a:pPr>
              <a:r>
                <a:rPr lang="tr-TR" sz="1400" b="1" dirty="0">
                  <a:latin typeface="Arial" pitchFamily="34" charset="0"/>
                  <a:cs typeface="Arial" pitchFamily="34" charset="0"/>
                </a:rPr>
                <a:t>Çevre Yönetim Sistemi</a:t>
              </a: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546782" y="5479851"/>
              <a:ext cx="1079500" cy="7386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400" b="1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2006</a:t>
              </a:r>
            </a:p>
            <a:p>
              <a:pPr algn="ctr">
                <a:buClr>
                  <a:srgbClr val="FF0000"/>
                </a:buClr>
                <a:buSzPct val="110000"/>
                <a:buFont typeface="Wingdings" pitchFamily="2" charset="2"/>
                <a:buChar char="ü"/>
                <a:defRPr/>
              </a:pPr>
              <a:r>
                <a:rPr lang="tr-TR" sz="1400" b="1" dirty="0">
                  <a:latin typeface="Arial" pitchFamily="34" charset="0"/>
                  <a:cs typeface="Arial" pitchFamily="34" charset="0"/>
                </a:rPr>
                <a:t>Çevre Politikası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554894" y="5479851"/>
              <a:ext cx="1080120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tr-TR" sz="1400" b="1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2007</a:t>
              </a:r>
            </a:p>
            <a:p>
              <a:pPr algn="ctr">
                <a:buClr>
                  <a:srgbClr val="FF0000"/>
                </a:buClr>
                <a:buSzPct val="110000"/>
                <a:buFont typeface="Wingdings" pitchFamily="2" charset="2"/>
                <a:buChar char="ü"/>
                <a:defRPr/>
              </a:pPr>
              <a:r>
                <a:rPr lang="tr-TR" sz="1400" b="1" dirty="0">
                  <a:latin typeface="Arial" pitchFamily="34" charset="0"/>
                  <a:cs typeface="Arial" pitchFamily="34" charset="0"/>
                </a:rPr>
                <a:t>ISO 14001 Sertifikası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4427102" y="5479851"/>
              <a:ext cx="1152128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tr-TR" sz="1400" b="1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2012</a:t>
              </a:r>
            </a:p>
            <a:p>
              <a:pPr algn="ctr">
                <a:buClr>
                  <a:srgbClr val="FF0000"/>
                </a:buClr>
                <a:buSzPct val="110000"/>
                <a:buFont typeface="Wingdings" pitchFamily="2" charset="2"/>
                <a:buChar char="ü"/>
                <a:defRPr/>
              </a:pPr>
              <a:r>
                <a:rPr lang="tr-TR" sz="1400" b="1" dirty="0">
                  <a:latin typeface="Arial" pitchFamily="34" charset="0"/>
                  <a:cs typeface="Arial" pitchFamily="34" charset="0"/>
                </a:rPr>
                <a:t>ISO 14064 Sertifikası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435214" y="5479851"/>
              <a:ext cx="1790391" cy="73866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tr-TR" sz="1400" b="1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2012</a:t>
              </a:r>
            </a:p>
            <a:p>
              <a:pPr algn="ctr">
                <a:buClr>
                  <a:srgbClr val="FF0000"/>
                </a:buClr>
                <a:buSzPct val="110000"/>
                <a:buFont typeface="Wingdings" pitchFamily="2" charset="2"/>
                <a:buChar char="ü"/>
                <a:defRPr/>
              </a:pPr>
              <a:r>
                <a:rPr lang="tr-TR" sz="1400" b="1" dirty="0">
                  <a:latin typeface="Arial" pitchFamily="34" charset="0"/>
                  <a:cs typeface="Arial" pitchFamily="34" charset="0"/>
                </a:rPr>
                <a:t>Sürdürülebilirlik Politikası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563006" y="5479851"/>
              <a:ext cx="1080120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tr-TR" sz="1400" b="1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2008</a:t>
              </a:r>
            </a:p>
            <a:p>
              <a:pPr algn="ctr">
                <a:buClr>
                  <a:srgbClr val="FF0000"/>
                </a:buClr>
                <a:buSzPct val="110000"/>
                <a:buFont typeface="Wingdings" pitchFamily="2" charset="2"/>
                <a:buChar char="ü"/>
                <a:defRPr/>
              </a:pPr>
              <a:r>
                <a:rPr lang="tr-TR" sz="1400" b="1" dirty="0">
                  <a:latin typeface="Arial" pitchFamily="34" charset="0"/>
                  <a:cs typeface="Arial" pitchFamily="34" charset="0"/>
                </a:rPr>
                <a:t>Karbon nötr banka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80970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4" name="Straight Connector 153"/>
          <p:cNvCxnSpPr/>
          <p:nvPr/>
        </p:nvCxnSpPr>
        <p:spPr>
          <a:xfrm flipH="1" flipV="1">
            <a:off x="10368715" y="2964210"/>
            <a:ext cx="2209592" cy="1333781"/>
          </a:xfrm>
          <a:prstGeom prst="line">
            <a:avLst/>
          </a:prstGeom>
          <a:ln w="9525">
            <a:solidFill>
              <a:schemeClr val="tx1">
                <a:lumMod val="85000"/>
                <a:lumOff val="1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Connector 152"/>
          <p:cNvCxnSpPr/>
          <p:nvPr/>
        </p:nvCxnSpPr>
        <p:spPr>
          <a:xfrm flipV="1">
            <a:off x="-683073" y="2964210"/>
            <a:ext cx="2481335" cy="1413882"/>
          </a:xfrm>
          <a:prstGeom prst="line">
            <a:avLst/>
          </a:prstGeom>
          <a:ln w="9525">
            <a:solidFill>
              <a:schemeClr val="tx1">
                <a:lumMod val="85000"/>
                <a:lumOff val="1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Straight Connector 145"/>
          <p:cNvCxnSpPr/>
          <p:nvPr/>
        </p:nvCxnSpPr>
        <p:spPr>
          <a:xfrm flipV="1">
            <a:off x="8851532" y="2964210"/>
            <a:ext cx="1605331" cy="902130"/>
          </a:xfrm>
          <a:prstGeom prst="line">
            <a:avLst/>
          </a:prstGeom>
          <a:ln w="9525">
            <a:solidFill>
              <a:schemeClr val="tx1">
                <a:lumMod val="85000"/>
                <a:lumOff val="1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7" name="Rectangle 146"/>
          <p:cNvSpPr/>
          <p:nvPr/>
        </p:nvSpPr>
        <p:spPr>
          <a:xfrm>
            <a:off x="9652930" y="1629594"/>
            <a:ext cx="234931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Sermaye Benzeri Sürdürülebilir Tahvil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4" name="Straight Connector 133"/>
          <p:cNvCxnSpPr/>
          <p:nvPr/>
        </p:nvCxnSpPr>
        <p:spPr>
          <a:xfrm flipV="1">
            <a:off x="6078880" y="2964210"/>
            <a:ext cx="1605331" cy="902130"/>
          </a:xfrm>
          <a:prstGeom prst="line">
            <a:avLst/>
          </a:prstGeom>
          <a:ln w="9525">
            <a:solidFill>
              <a:schemeClr val="tx1">
                <a:lumMod val="85000"/>
                <a:lumOff val="1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Rectangle 134"/>
          <p:cNvSpPr/>
          <p:nvPr/>
        </p:nvSpPr>
        <p:spPr>
          <a:xfrm>
            <a:off x="6844618" y="1701602"/>
            <a:ext cx="29444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Sürdürülebilir </a:t>
            </a:r>
          </a:p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Turizm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7" name="Straight Connector 136"/>
          <p:cNvCxnSpPr/>
          <p:nvPr/>
        </p:nvCxnSpPr>
        <p:spPr>
          <a:xfrm flipH="1" flipV="1">
            <a:off x="7467704" y="2964210"/>
            <a:ext cx="1558921" cy="902130"/>
          </a:xfrm>
          <a:prstGeom prst="line">
            <a:avLst/>
          </a:prstGeom>
          <a:ln w="9525">
            <a:solidFill>
              <a:schemeClr val="tx1">
                <a:lumMod val="85000"/>
                <a:lumOff val="1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7036053" y="2532560"/>
            <a:ext cx="863301" cy="863301"/>
            <a:chOff x="5665938" y="509852"/>
            <a:chExt cx="863301" cy="863301"/>
          </a:xfrm>
          <a:solidFill>
            <a:srgbClr val="FF4F4F"/>
          </a:solidFill>
        </p:grpSpPr>
        <p:sp>
          <p:nvSpPr>
            <p:cNvPr id="139" name="Oval 138"/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140" name="Rectangle 139"/>
            <p:cNvSpPr/>
            <p:nvPr/>
          </p:nvSpPr>
          <p:spPr>
            <a:xfrm>
              <a:off x="5719921" y="741447"/>
              <a:ext cx="755336" cy="400110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/>
              <a:r>
                <a:rPr lang="tr-TR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2013</a:t>
              </a:r>
              <a:endParaRPr lang="ms-MY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41" name="Rectangle 140"/>
          <p:cNvSpPr/>
          <p:nvPr/>
        </p:nvSpPr>
        <p:spPr>
          <a:xfrm>
            <a:off x="7824479" y="4378092"/>
            <a:ext cx="292947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-Yeşil/Sürdürülebilir Tahvil</a:t>
            </a:r>
          </a:p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-Jeotermal Enerjisi</a:t>
            </a:r>
          </a:p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-Kadın İstihdamı</a:t>
            </a:r>
          </a:p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-İş Sağlığı ve Güvenliği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43" name="Group 142"/>
          <p:cNvGrpSpPr/>
          <p:nvPr/>
        </p:nvGrpSpPr>
        <p:grpSpPr>
          <a:xfrm>
            <a:off x="8406240" y="3434690"/>
            <a:ext cx="863301" cy="863301"/>
            <a:chOff x="5665938" y="509852"/>
            <a:chExt cx="863301" cy="863301"/>
          </a:xfrm>
          <a:solidFill>
            <a:srgbClr val="F08894"/>
          </a:solidFill>
        </p:grpSpPr>
        <p:sp>
          <p:nvSpPr>
            <p:cNvPr id="144" name="Oval 143"/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145" name="Rectangle 144"/>
            <p:cNvSpPr/>
            <p:nvPr/>
          </p:nvSpPr>
          <p:spPr>
            <a:xfrm>
              <a:off x="5719921" y="741447"/>
              <a:ext cx="755336" cy="400110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20</a:t>
              </a:r>
              <a:r>
                <a:rPr lang="tr-TR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16</a:t>
              </a:r>
              <a:endParaRPr lang="ms-MY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121" name="Straight Connector 120"/>
          <p:cNvCxnSpPr/>
          <p:nvPr/>
        </p:nvCxnSpPr>
        <p:spPr>
          <a:xfrm flipV="1">
            <a:off x="3215569" y="2964210"/>
            <a:ext cx="1605331" cy="902130"/>
          </a:xfrm>
          <a:prstGeom prst="line">
            <a:avLst/>
          </a:prstGeom>
          <a:ln w="9525">
            <a:solidFill>
              <a:schemeClr val="tx1">
                <a:lumMod val="85000"/>
                <a:lumOff val="1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tr-TR" sz="3000" dirty="0"/>
              <a:t>TSKB de</a:t>
            </a:r>
          </a:p>
          <a:p>
            <a:r>
              <a:rPr lang="tr-TR" sz="3000" dirty="0">
                <a:solidFill>
                  <a:srgbClr val="C80000"/>
                </a:solidFill>
              </a:rPr>
              <a:t>[Sürdürülebilir (Yeşil) Finansmanın Gelişimi]</a:t>
            </a:r>
            <a:endParaRPr lang="en-US" sz="3000" dirty="0">
              <a:solidFill>
                <a:srgbClr val="C80000"/>
              </a:solidFill>
            </a:endParaRPr>
          </a:p>
        </p:txBody>
      </p:sp>
      <p:sp>
        <p:nvSpPr>
          <p:cNvPr id="41" name="40 Slayt Numarası Yer Tutucusu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tr-TR" dirty="0"/>
              <a:t>24</a:t>
            </a:r>
            <a:endParaRPr lang="ms-MY" dirty="0"/>
          </a:p>
        </p:txBody>
      </p:sp>
      <p:sp>
        <p:nvSpPr>
          <p:cNvPr id="26" name="Rectangle 25"/>
          <p:cNvSpPr/>
          <p:nvPr/>
        </p:nvSpPr>
        <p:spPr>
          <a:xfrm>
            <a:off x="1049637" y="1736440"/>
            <a:ext cx="234931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Çevre Yatırımları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0" name="Straight Connector 59"/>
          <p:cNvCxnSpPr/>
          <p:nvPr/>
        </p:nvCxnSpPr>
        <p:spPr>
          <a:xfrm flipH="1" flipV="1">
            <a:off x="1870022" y="2964210"/>
            <a:ext cx="1558921" cy="902130"/>
          </a:xfrm>
          <a:prstGeom prst="line">
            <a:avLst/>
          </a:prstGeom>
          <a:ln w="9525">
            <a:solidFill>
              <a:schemeClr val="tx1">
                <a:lumMod val="85000"/>
                <a:lumOff val="1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Group 69"/>
          <p:cNvGrpSpPr/>
          <p:nvPr/>
        </p:nvGrpSpPr>
        <p:grpSpPr>
          <a:xfrm>
            <a:off x="1438371" y="2549740"/>
            <a:ext cx="863301" cy="863301"/>
            <a:chOff x="5665938" y="509852"/>
            <a:chExt cx="863301" cy="863301"/>
          </a:xfrm>
          <a:solidFill>
            <a:srgbClr val="A80000"/>
          </a:solidFill>
        </p:grpSpPr>
        <p:sp>
          <p:nvSpPr>
            <p:cNvPr id="71" name="Oval 70"/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72" name="Rectangle 71"/>
            <p:cNvSpPr/>
            <p:nvPr/>
          </p:nvSpPr>
          <p:spPr>
            <a:xfrm>
              <a:off x="5719920" y="741447"/>
              <a:ext cx="755336" cy="400110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19</a:t>
              </a:r>
              <a:r>
                <a:rPr lang="tr-TR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98</a:t>
              </a:r>
              <a:endParaRPr lang="ms-MY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50" name="Rectangle 49"/>
          <p:cNvSpPr/>
          <p:nvPr/>
        </p:nvSpPr>
        <p:spPr>
          <a:xfrm>
            <a:off x="2524138" y="4378092"/>
            <a:ext cx="234931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Yenilenebilir Enerji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52" name="Group 51"/>
          <p:cNvGrpSpPr/>
          <p:nvPr/>
        </p:nvGrpSpPr>
        <p:grpSpPr>
          <a:xfrm>
            <a:off x="2783919" y="3434690"/>
            <a:ext cx="863301" cy="863301"/>
            <a:chOff x="5665938" y="509852"/>
            <a:chExt cx="863301" cy="863301"/>
          </a:xfrm>
        </p:grpSpPr>
        <p:sp>
          <p:nvSpPr>
            <p:cNvPr id="53" name="Oval 52"/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solidFill>
              <a:srgbClr val="C8000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54" name="Rectangle 53"/>
            <p:cNvSpPr/>
            <p:nvPr/>
          </p:nvSpPr>
          <p:spPr>
            <a:xfrm>
              <a:off x="5719920" y="741447"/>
              <a:ext cx="75533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tr-TR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2001</a:t>
              </a:r>
              <a:endParaRPr lang="ms-MY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10" name="Rectangle 109"/>
          <p:cNvSpPr/>
          <p:nvPr/>
        </p:nvSpPr>
        <p:spPr>
          <a:xfrm>
            <a:off x="4012005" y="1701602"/>
            <a:ext cx="288909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Enerji</a:t>
            </a:r>
          </a:p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Verimliliği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2" name="Straight Connector 111"/>
          <p:cNvCxnSpPr/>
          <p:nvPr/>
        </p:nvCxnSpPr>
        <p:spPr>
          <a:xfrm flipH="1" flipV="1">
            <a:off x="4655730" y="2964210"/>
            <a:ext cx="1558921" cy="902130"/>
          </a:xfrm>
          <a:prstGeom prst="line">
            <a:avLst/>
          </a:prstGeom>
          <a:ln w="9525">
            <a:solidFill>
              <a:schemeClr val="tx1">
                <a:lumMod val="85000"/>
                <a:lumOff val="1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3" name="Group 112"/>
          <p:cNvGrpSpPr/>
          <p:nvPr/>
        </p:nvGrpSpPr>
        <p:grpSpPr>
          <a:xfrm>
            <a:off x="4224079" y="2532560"/>
            <a:ext cx="863301" cy="863301"/>
            <a:chOff x="5665938" y="509852"/>
            <a:chExt cx="863301" cy="863301"/>
          </a:xfrm>
          <a:solidFill>
            <a:srgbClr val="E60000"/>
          </a:solidFill>
        </p:grpSpPr>
        <p:sp>
          <p:nvSpPr>
            <p:cNvPr id="114" name="Oval 113"/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115" name="Rectangle 114"/>
            <p:cNvSpPr/>
            <p:nvPr/>
          </p:nvSpPr>
          <p:spPr>
            <a:xfrm>
              <a:off x="5719920" y="741447"/>
              <a:ext cx="755336" cy="400110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/>
              <a:r>
                <a:rPr lang="tr-TR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2009</a:t>
              </a:r>
              <a:endParaRPr lang="ms-MY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16" name="Rectangle 115"/>
          <p:cNvSpPr/>
          <p:nvPr/>
        </p:nvSpPr>
        <p:spPr>
          <a:xfrm>
            <a:off x="5260442" y="4378092"/>
            <a:ext cx="234931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Kaynak Verimliliği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18" name="Group 117"/>
          <p:cNvGrpSpPr/>
          <p:nvPr/>
        </p:nvGrpSpPr>
        <p:grpSpPr>
          <a:xfrm>
            <a:off x="5615158" y="3434690"/>
            <a:ext cx="863301" cy="863301"/>
            <a:chOff x="5665938" y="509852"/>
            <a:chExt cx="863301" cy="863301"/>
          </a:xfrm>
          <a:solidFill>
            <a:srgbClr val="FF2929"/>
          </a:solidFill>
        </p:grpSpPr>
        <p:sp>
          <p:nvSpPr>
            <p:cNvPr id="119" name="Oval 118"/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120" name="Rectangle 119"/>
            <p:cNvSpPr/>
            <p:nvPr/>
          </p:nvSpPr>
          <p:spPr>
            <a:xfrm>
              <a:off x="5719922" y="741447"/>
              <a:ext cx="755336" cy="400110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/>
              <a:r>
                <a:rPr lang="tr-TR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2012</a:t>
              </a:r>
              <a:endParaRPr lang="ms-MY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9890653" y="2603736"/>
            <a:ext cx="863301" cy="863301"/>
            <a:chOff x="5665938" y="509852"/>
            <a:chExt cx="863301" cy="863301"/>
          </a:xfrm>
          <a:solidFill>
            <a:srgbClr val="F08894"/>
          </a:solidFill>
        </p:grpSpPr>
        <p:sp>
          <p:nvSpPr>
            <p:cNvPr id="58" name="Oval 57"/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719921" y="741447"/>
              <a:ext cx="755336" cy="400110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20</a:t>
              </a:r>
              <a:r>
                <a:rPr lang="tr-TR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17</a:t>
              </a:r>
              <a:endParaRPr lang="ms-MY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xmlns="" id="{0EEC9E99-7959-406A-9E5E-B7874AE7ABCC}"/>
              </a:ext>
            </a:extLst>
          </p:cNvPr>
          <p:cNvGrpSpPr/>
          <p:nvPr/>
        </p:nvGrpSpPr>
        <p:grpSpPr>
          <a:xfrm>
            <a:off x="8403166" y="3434690"/>
            <a:ext cx="863301" cy="863301"/>
            <a:chOff x="5665938" y="509852"/>
            <a:chExt cx="863301" cy="863301"/>
          </a:xfrm>
          <a:solidFill>
            <a:srgbClr val="F08894"/>
          </a:solidFill>
        </p:grpSpPr>
        <p:sp>
          <p:nvSpPr>
            <p:cNvPr id="46" name="Oval 45">
              <a:extLst>
                <a:ext uri="{FF2B5EF4-FFF2-40B4-BE49-F238E27FC236}">
                  <a16:creationId xmlns:a16="http://schemas.microsoft.com/office/drawing/2014/main" xmlns="" id="{C37268E8-6FE8-4436-AEEF-C657B7028577}"/>
                </a:ext>
              </a:extLst>
            </p:cNvPr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xmlns="" id="{7DB4C580-45C0-4FD4-BF33-95894D2B1D33}"/>
                </a:ext>
              </a:extLst>
            </p:cNvPr>
            <p:cNvSpPr/>
            <p:nvPr/>
          </p:nvSpPr>
          <p:spPr>
            <a:xfrm>
              <a:off x="5719921" y="741447"/>
              <a:ext cx="755336" cy="400110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20</a:t>
              </a:r>
              <a:r>
                <a:rPr lang="tr-TR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16</a:t>
              </a:r>
              <a:endParaRPr lang="ms-MY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8663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5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25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250"/>
                            </p:stCondLst>
                            <p:childTnLst>
                              <p:par>
                                <p:cTn id="7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750"/>
                            </p:stCondLst>
                            <p:childTnLst>
                              <p:par>
                                <p:cTn id="7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250"/>
                            </p:stCondLst>
                            <p:childTnLst>
                              <p:par>
                                <p:cTn id="9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" grpId="0"/>
      <p:bldP spid="135" grpId="0"/>
      <p:bldP spid="141" grpId="0"/>
      <p:bldP spid="26" grpId="0"/>
      <p:bldP spid="50" grpId="0"/>
      <p:bldP spid="110" grpId="0"/>
      <p:bldP spid="11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tr-TR" sz="3200" dirty="0"/>
              <a:t>TSKB de </a:t>
            </a:r>
            <a:r>
              <a:rPr lang="en-US" sz="3200" dirty="0"/>
              <a:t>Ye</a:t>
            </a:r>
            <a:r>
              <a:rPr lang="tr-TR" sz="3200" dirty="0"/>
              <a:t>şil Finansman- Krediler</a:t>
            </a:r>
            <a:endParaRPr lang="en-US" sz="3200" dirty="0">
              <a:solidFill>
                <a:srgbClr val="C80000"/>
              </a:solidFill>
            </a:endParaRPr>
          </a:p>
        </p:txBody>
      </p:sp>
      <p:sp>
        <p:nvSpPr>
          <p:cNvPr id="46" name="45 Slayt Numarası Yer Tutucusu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tr-TR" dirty="0"/>
              <a:t>25</a:t>
            </a:r>
            <a:endParaRPr lang="ms-MY" dirty="0"/>
          </a:p>
        </p:txBody>
      </p:sp>
      <p:graphicFrame>
        <p:nvGraphicFramePr>
          <p:cNvPr id="45" name="Chart 44"/>
          <p:cNvGraphicFramePr/>
          <p:nvPr>
            <p:extLst>
              <p:ext uri="{D42A27DB-BD31-4B8C-83A1-F6EECF244321}">
                <p14:modId xmlns:p14="http://schemas.microsoft.com/office/powerpoint/2010/main" val="3220894616"/>
              </p:ext>
            </p:extLst>
          </p:nvPr>
        </p:nvGraphicFramePr>
        <p:xfrm>
          <a:off x="7469957" y="2781722"/>
          <a:ext cx="2804094" cy="1869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7" name="Chart 46"/>
          <p:cNvGraphicFramePr/>
          <p:nvPr>
            <p:extLst>
              <p:ext uri="{D42A27DB-BD31-4B8C-83A1-F6EECF244321}">
                <p14:modId xmlns:p14="http://schemas.microsoft.com/office/powerpoint/2010/main" val="2692717388"/>
              </p:ext>
            </p:extLst>
          </p:nvPr>
        </p:nvGraphicFramePr>
        <p:xfrm>
          <a:off x="7825779" y="790781"/>
          <a:ext cx="2804094" cy="1869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8" name="Chart 47"/>
          <p:cNvGraphicFramePr/>
          <p:nvPr>
            <p:extLst>
              <p:ext uri="{D42A27DB-BD31-4B8C-83A1-F6EECF244321}">
                <p14:modId xmlns:p14="http://schemas.microsoft.com/office/powerpoint/2010/main" val="853996642"/>
              </p:ext>
            </p:extLst>
          </p:nvPr>
        </p:nvGraphicFramePr>
        <p:xfrm>
          <a:off x="5665539" y="3859639"/>
          <a:ext cx="2804094" cy="1869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49" name="Straight Connector 48"/>
          <p:cNvCxnSpPr/>
          <p:nvPr/>
        </p:nvCxnSpPr>
        <p:spPr>
          <a:xfrm flipV="1">
            <a:off x="947230" y="3038413"/>
            <a:ext cx="0" cy="632688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Content Placeholder 2"/>
          <p:cNvSpPr>
            <a:spLocks noGrp="1"/>
          </p:cNvSpPr>
          <p:nvPr/>
        </p:nvSpPr>
        <p:spPr>
          <a:xfrm>
            <a:off x="3820" y="4437906"/>
            <a:ext cx="2273125" cy="17682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r-TR" sz="16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-93 HES,</a:t>
            </a:r>
          </a:p>
          <a:p>
            <a:pPr marL="0" indent="0">
              <a:buNone/>
            </a:pPr>
            <a:r>
              <a:rPr lang="tr-TR" sz="16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-29 RES,</a:t>
            </a:r>
          </a:p>
          <a:p>
            <a:pPr marL="0" indent="0">
              <a:buNone/>
            </a:pPr>
            <a:r>
              <a:rPr lang="tr-TR" sz="16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-94 GES,</a:t>
            </a:r>
          </a:p>
          <a:p>
            <a:pPr marL="0" indent="0">
              <a:buNone/>
            </a:pPr>
            <a:r>
              <a:rPr lang="tr-TR" sz="16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-11 JES,</a:t>
            </a:r>
          </a:p>
          <a:p>
            <a:pPr marL="0" indent="0">
              <a:buNone/>
            </a:pPr>
            <a:r>
              <a:rPr lang="tr-TR" sz="16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-16 Biyokütle-Atık</a:t>
            </a:r>
          </a:p>
          <a:p>
            <a:pPr marL="0" indent="0">
              <a:buNone/>
            </a:pPr>
            <a:endParaRPr lang="tr-TR" sz="1600" kern="30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tr-TR" sz="1600" kern="30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1" name="Chart 50"/>
          <p:cNvGraphicFramePr/>
          <p:nvPr>
            <p:extLst>
              <p:ext uri="{D42A27DB-BD31-4B8C-83A1-F6EECF244321}">
                <p14:modId xmlns:p14="http://schemas.microsoft.com/office/powerpoint/2010/main" val="3523125944"/>
              </p:ext>
            </p:extLst>
          </p:nvPr>
        </p:nvGraphicFramePr>
        <p:xfrm>
          <a:off x="-527149" y="1343626"/>
          <a:ext cx="2804094" cy="1869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2" name="Rectangle 51"/>
          <p:cNvSpPr/>
          <p:nvPr/>
        </p:nvSpPr>
        <p:spPr>
          <a:xfrm>
            <a:off x="192931" y="1917626"/>
            <a:ext cx="1489805" cy="954132"/>
          </a:xfrm>
          <a:prstGeom prst="rect">
            <a:avLst/>
          </a:prstGeom>
        </p:spPr>
        <p:txBody>
          <a:bodyPr wrap="square" lIns="121944" tIns="60972" rIns="121944" bIns="60972">
            <a:spAutoFit/>
          </a:bodyPr>
          <a:lstStyle/>
          <a:p>
            <a:pPr algn="ctr"/>
            <a:r>
              <a:rPr lang="tr-TR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5.617 MW, 245 adet santral </a:t>
            </a:r>
            <a:endParaRPr lang="en-US" sz="18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-239117" y="3698525"/>
            <a:ext cx="202792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Yenilenebilir Enerji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4" name="Straight Connector 53"/>
          <p:cNvCxnSpPr/>
          <p:nvPr/>
        </p:nvCxnSpPr>
        <p:spPr>
          <a:xfrm flipV="1">
            <a:off x="2531082" y="2365058"/>
            <a:ext cx="0" cy="632688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Content Placeholder 2"/>
          <p:cNvSpPr>
            <a:spLocks noGrp="1"/>
          </p:cNvSpPr>
          <p:nvPr/>
        </p:nvSpPr>
        <p:spPr>
          <a:xfrm>
            <a:off x="1495829" y="3789834"/>
            <a:ext cx="2094170" cy="17682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r-TR" sz="16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Toplam yatırım tutarı 9,6 milyar USD olan projelere 4,1 milyar USD finansman sağlanmıştır. </a:t>
            </a:r>
          </a:p>
        </p:txBody>
      </p:sp>
      <p:graphicFrame>
        <p:nvGraphicFramePr>
          <p:cNvPr id="56" name="Chart 55"/>
          <p:cNvGraphicFramePr/>
          <p:nvPr>
            <p:extLst>
              <p:ext uri="{D42A27DB-BD31-4B8C-83A1-F6EECF244321}">
                <p14:modId xmlns:p14="http://schemas.microsoft.com/office/powerpoint/2010/main" val="1028234206"/>
              </p:ext>
            </p:extLst>
          </p:nvPr>
        </p:nvGraphicFramePr>
        <p:xfrm>
          <a:off x="1129035" y="693490"/>
          <a:ext cx="2804094" cy="1869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57" name="Rectangle 56"/>
          <p:cNvSpPr/>
          <p:nvPr/>
        </p:nvSpPr>
        <p:spPr>
          <a:xfrm>
            <a:off x="1863671" y="1339938"/>
            <a:ext cx="1396129" cy="677133"/>
          </a:xfrm>
          <a:prstGeom prst="rect">
            <a:avLst/>
          </a:prstGeom>
        </p:spPr>
        <p:txBody>
          <a:bodyPr wrap="square" lIns="121944" tIns="60972" rIns="121944" bIns="60972">
            <a:spAutoFit/>
          </a:bodyPr>
          <a:lstStyle/>
          <a:p>
            <a:pPr algn="ctr"/>
            <a:r>
              <a:rPr lang="tr-TR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4,1 milyar USD</a:t>
            </a:r>
            <a:endParaRPr lang="en-US" sz="18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666985" y="2997746"/>
            <a:ext cx="174874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Yenilenebilir Enerji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9" name="Straight Connector 58"/>
          <p:cNvCxnSpPr/>
          <p:nvPr/>
        </p:nvCxnSpPr>
        <p:spPr>
          <a:xfrm flipV="1">
            <a:off x="4372288" y="2941122"/>
            <a:ext cx="0" cy="632688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0" name="Chart 59"/>
          <p:cNvGraphicFramePr/>
          <p:nvPr>
            <p:extLst>
              <p:ext uri="{D42A27DB-BD31-4B8C-83A1-F6EECF244321}">
                <p14:modId xmlns:p14="http://schemas.microsoft.com/office/powerpoint/2010/main" val="3186404109"/>
              </p:ext>
            </p:extLst>
          </p:nvPr>
        </p:nvGraphicFramePr>
        <p:xfrm>
          <a:off x="3005461" y="1269554"/>
          <a:ext cx="2804094" cy="1869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61" name="Rectangle 60"/>
          <p:cNvSpPr/>
          <p:nvPr/>
        </p:nvSpPr>
        <p:spPr>
          <a:xfrm>
            <a:off x="3803466" y="1748327"/>
            <a:ext cx="1137644" cy="954132"/>
          </a:xfrm>
          <a:prstGeom prst="rect">
            <a:avLst/>
          </a:prstGeom>
        </p:spPr>
        <p:txBody>
          <a:bodyPr wrap="square" lIns="121944" tIns="60972" rIns="121944" bIns="60972">
            <a:spAutoFit/>
          </a:bodyPr>
          <a:lstStyle/>
          <a:p>
            <a:pPr algn="ctr"/>
            <a:r>
              <a:rPr lang="tr-TR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8,2 milyon ton CO</a:t>
            </a:r>
            <a:r>
              <a:rPr lang="tr-TR" sz="1800" baseline="-25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endParaRPr lang="en-US" sz="1800" baseline="-250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3289277" y="3573810"/>
            <a:ext cx="223224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Yenilenebilir Enerji Karbon Emisyonu 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3" name="Straight Connector 62"/>
          <p:cNvCxnSpPr/>
          <p:nvPr/>
        </p:nvCxnSpPr>
        <p:spPr>
          <a:xfrm flipH="1" flipV="1">
            <a:off x="6923570" y="2105338"/>
            <a:ext cx="10274" cy="316344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Content Placeholder 2"/>
          <p:cNvSpPr>
            <a:spLocks noGrp="1"/>
          </p:cNvSpPr>
          <p:nvPr/>
        </p:nvSpPr>
        <p:spPr>
          <a:xfrm>
            <a:off x="6007102" y="2638145"/>
            <a:ext cx="2023529" cy="17682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tr-TR" sz="1600" kern="30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tr-TR" sz="16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Bugüne kadar 131 projeye 900 milyon USD finansman sağlanmıştır.</a:t>
            </a:r>
          </a:p>
        </p:txBody>
      </p:sp>
      <p:sp>
        <p:nvSpPr>
          <p:cNvPr id="65" name="Rectangle 64"/>
          <p:cNvSpPr/>
          <p:nvPr/>
        </p:nvSpPr>
        <p:spPr>
          <a:xfrm>
            <a:off x="6060914" y="1339937"/>
            <a:ext cx="1748742" cy="677133"/>
          </a:xfrm>
          <a:prstGeom prst="rect">
            <a:avLst/>
          </a:prstGeom>
        </p:spPr>
        <p:txBody>
          <a:bodyPr wrap="square" lIns="121944" tIns="60972" rIns="121944" bIns="60972">
            <a:spAutoFit/>
          </a:bodyPr>
          <a:lstStyle/>
          <a:p>
            <a:pPr algn="ctr"/>
            <a:r>
              <a:rPr lang="tr-TR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900 milyon USD</a:t>
            </a:r>
            <a:endParaRPr lang="en-US" sz="1800" baseline="-250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5830206" y="2361868"/>
            <a:ext cx="23895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Enerji ve Kaynak </a:t>
            </a:r>
          </a:p>
          <a:p>
            <a:pPr algn="ctr"/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Verimliliği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7" name="Straight Connector 66"/>
          <p:cNvCxnSpPr/>
          <p:nvPr/>
        </p:nvCxnSpPr>
        <p:spPr>
          <a:xfrm flipH="1" flipV="1">
            <a:off x="9944819" y="2017072"/>
            <a:ext cx="257354" cy="208321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Content Placeholder 2"/>
          <p:cNvSpPr>
            <a:spLocks noGrp="1"/>
          </p:cNvSpPr>
          <p:nvPr/>
        </p:nvSpPr>
        <p:spPr>
          <a:xfrm>
            <a:off x="8064656" y="3717621"/>
            <a:ext cx="1886820" cy="17682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tr-TR" sz="1600" kern="30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8507745" y="1312501"/>
            <a:ext cx="1399023" cy="954132"/>
          </a:xfrm>
          <a:prstGeom prst="rect">
            <a:avLst/>
          </a:prstGeom>
        </p:spPr>
        <p:txBody>
          <a:bodyPr wrap="square" lIns="121944" tIns="60972" rIns="121944" bIns="60972">
            <a:spAutoFit/>
          </a:bodyPr>
          <a:lstStyle/>
          <a:p>
            <a:pPr algn="ctr"/>
            <a:r>
              <a:rPr lang="tr-TR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2,4 </a:t>
            </a:r>
          </a:p>
          <a:p>
            <a:pPr algn="ctr"/>
            <a:r>
              <a:rPr lang="tr-TR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milyon ton CO</a:t>
            </a:r>
            <a:r>
              <a:rPr lang="tr-TR" sz="1800" baseline="-25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endParaRPr lang="en-US" sz="1800" baseline="-250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Rounded Rectangle 69"/>
          <p:cNvSpPr/>
          <p:nvPr/>
        </p:nvSpPr>
        <p:spPr>
          <a:xfrm>
            <a:off x="613278" y="6328142"/>
            <a:ext cx="11388965" cy="41402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/>
              <a:t>TSKB, portföyündeki yeşil ve sosyal kalkınma yatırımların oranı %68’dir. </a:t>
            </a:r>
          </a:p>
        </p:txBody>
      </p:sp>
      <p:sp>
        <p:nvSpPr>
          <p:cNvPr id="71" name="Rectangle 70"/>
          <p:cNvSpPr/>
          <p:nvPr/>
        </p:nvSpPr>
        <p:spPr>
          <a:xfrm>
            <a:off x="6203489" y="4478650"/>
            <a:ext cx="1748742" cy="677133"/>
          </a:xfrm>
          <a:prstGeom prst="rect">
            <a:avLst/>
          </a:prstGeom>
        </p:spPr>
        <p:txBody>
          <a:bodyPr wrap="square" lIns="121944" tIns="60972" rIns="121944" bIns="60972">
            <a:spAutoFit/>
          </a:bodyPr>
          <a:lstStyle/>
          <a:p>
            <a:pPr algn="ctr"/>
            <a:r>
              <a:rPr lang="tr-TR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7,1 milyar</a:t>
            </a:r>
            <a:r>
              <a:rPr lang="tr-TR" sz="1800" baseline="-25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kcal/yıl</a:t>
            </a:r>
          </a:p>
        </p:txBody>
      </p:sp>
      <p:sp>
        <p:nvSpPr>
          <p:cNvPr id="72" name="Rectangle 71"/>
          <p:cNvSpPr/>
          <p:nvPr/>
        </p:nvSpPr>
        <p:spPr>
          <a:xfrm>
            <a:off x="7681763" y="5229994"/>
            <a:ext cx="38944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Enerji ve Kaynak Verimliliği </a:t>
            </a:r>
          </a:p>
          <a:p>
            <a:pPr algn="ctr"/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Enerji Kazanımı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8176327" y="3332534"/>
            <a:ext cx="1399023" cy="954132"/>
          </a:xfrm>
          <a:prstGeom prst="rect">
            <a:avLst/>
          </a:prstGeom>
        </p:spPr>
        <p:txBody>
          <a:bodyPr wrap="square" lIns="121944" tIns="60972" rIns="121944" bIns="60972">
            <a:spAutoFit/>
          </a:bodyPr>
          <a:lstStyle/>
          <a:p>
            <a:pPr algn="ctr"/>
            <a:r>
              <a:rPr lang="tr-TR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0,83 milyon ton CO</a:t>
            </a:r>
            <a:r>
              <a:rPr lang="tr-TR" sz="1800" baseline="-25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endParaRPr lang="en-US" sz="1800" baseline="-250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9842003" y="3874036"/>
            <a:ext cx="238321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Kaynak Verimliliği</a:t>
            </a:r>
          </a:p>
          <a:p>
            <a:pPr algn="ctr"/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Karbon Emisyonu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9697987" y="2349674"/>
            <a:ext cx="23895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Enerji Verimliliği</a:t>
            </a:r>
          </a:p>
          <a:p>
            <a:pPr algn="ctr"/>
            <a:r>
              <a:rPr lang="tr-T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Karbon Emisyonu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6" name="Straight Connector 75"/>
          <p:cNvCxnSpPr/>
          <p:nvPr/>
        </p:nvCxnSpPr>
        <p:spPr>
          <a:xfrm flipH="1" flipV="1">
            <a:off x="9625979" y="4013561"/>
            <a:ext cx="257354" cy="208321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H="1" flipV="1">
            <a:off x="7609755" y="5381713"/>
            <a:ext cx="257354" cy="208321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8" name="Chart 77"/>
          <p:cNvGraphicFramePr/>
          <p:nvPr>
            <p:extLst>
              <p:ext uri="{D42A27DB-BD31-4B8C-83A1-F6EECF244321}">
                <p14:modId xmlns:p14="http://schemas.microsoft.com/office/powerpoint/2010/main" val="3844499309"/>
              </p:ext>
            </p:extLst>
          </p:nvPr>
        </p:nvGraphicFramePr>
        <p:xfrm>
          <a:off x="5533238" y="495662"/>
          <a:ext cx="2804094" cy="1869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</p:spTree>
    <p:extLst>
      <p:ext uri="{BB962C8B-B14F-4D97-AF65-F5344CB8AC3E}">
        <p14:creationId xmlns:p14="http://schemas.microsoft.com/office/powerpoint/2010/main" val="88828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75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250"/>
                            </p:stCondLst>
                            <p:childTnLst>
                              <p:par>
                                <p:cTn id="7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750"/>
                            </p:stCondLst>
                            <p:childTnLst>
                              <p:par>
                                <p:cTn id="9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75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2250"/>
                            </p:stCondLst>
                            <p:childTnLst>
                              <p:par>
                                <p:cTn id="10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decel="100000" fill="hold" grpId="0" nodeType="withEffect" nodePh="1">
                                  <p:stCondLst>
                                    <p:cond delay="750"/>
                                  </p:stCondLst>
                                  <p:endCondLst>
                                    <p:cond evt="begin" delay="0">
                                      <p:tn val="10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3750"/>
                            </p:stCondLst>
                            <p:childTnLst>
                              <p:par>
                                <p:cTn id="1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75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7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7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7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7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7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7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8250"/>
                            </p:stCondLst>
                            <p:childTnLst>
                              <p:par>
                                <p:cTn id="1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8750"/>
                            </p:stCondLst>
                            <p:childTnLst>
                              <p:par>
                                <p:cTn id="1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9250"/>
                            </p:stCondLst>
                            <p:childTnLst>
                              <p:par>
                                <p:cTn id="1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5" grpId="0">
        <p:bldAsOne/>
      </p:bldGraphic>
      <p:bldGraphic spid="47" grpId="0">
        <p:bldAsOne/>
      </p:bldGraphic>
      <p:bldGraphic spid="48" grpId="0">
        <p:bldAsOne/>
      </p:bldGraphic>
      <p:bldP spid="50" grpId="0"/>
      <p:bldGraphic spid="51" grpId="0">
        <p:bldAsOne/>
      </p:bldGraphic>
      <p:bldP spid="52" grpId="0"/>
      <p:bldP spid="53" grpId="0"/>
      <p:bldP spid="55" grpId="0"/>
      <p:bldGraphic spid="56" grpId="0">
        <p:bldAsOne/>
      </p:bldGraphic>
      <p:bldP spid="57" grpId="0"/>
      <p:bldP spid="58" grpId="0"/>
      <p:bldGraphic spid="60" grpId="0">
        <p:bldAsOne/>
      </p:bldGraphic>
      <p:bldP spid="61" grpId="0"/>
      <p:bldP spid="62" grpId="0"/>
      <p:bldP spid="64" grpId="0"/>
      <p:bldP spid="65" grpId="0"/>
      <p:bldP spid="66" grpId="0"/>
      <p:bldP spid="68" grpId="0"/>
      <p:bldP spid="69" grpId="0"/>
      <p:bldP spid="71" grpId="0"/>
      <p:bldP spid="72" grpId="0"/>
      <p:bldP spid="73" grpId="0"/>
      <p:bldP spid="74" grpId="0"/>
      <p:bldP spid="75" grpId="0"/>
      <p:bldGraphic spid="78" grpId="0">
        <p:bldAsOne/>
      </p:bldGraphic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xmlns="" id="{5C9E761C-AFE9-4259-9301-2A958CA002C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92931" y="45418"/>
            <a:ext cx="8784976" cy="936104"/>
          </a:xfrm>
        </p:spPr>
        <p:txBody>
          <a:bodyPr>
            <a:noAutofit/>
          </a:bodyPr>
          <a:lstStyle/>
          <a:p>
            <a:r>
              <a:rPr lang="tr-TR" dirty="0"/>
              <a:t>TSKB Atıktan Enerji Portföyü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2A64D3A-149B-46B8-A277-559FE95BA9A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-23093" y="6526213"/>
            <a:ext cx="429490" cy="288032"/>
          </a:xfrm>
        </p:spPr>
        <p:txBody>
          <a:bodyPr/>
          <a:lstStyle/>
          <a:p>
            <a:r>
              <a:rPr lang="tr-TR" dirty="0"/>
              <a:t>26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5CDC49E-4010-4B5D-AF29-946D777B29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25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41003" y="1127321"/>
            <a:ext cx="10945215" cy="48965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C4FDC7FA-1A49-4122-A34B-789700EDB2FF}"/>
              </a:ext>
            </a:extLst>
          </p:cNvPr>
          <p:cNvSpPr/>
          <p:nvPr/>
        </p:nvSpPr>
        <p:spPr>
          <a:xfrm>
            <a:off x="406396" y="5806058"/>
            <a:ext cx="11379821" cy="94139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/>
              <a:t>2007-2018 yılları arasında TSKB tarafından atıktan enerji üreten 133,5 MW toplam kurulu güçteki 16 proje finanse edilmiştir. 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xmlns="" id="{747D430D-0A39-4369-B730-2ECC40E273D5}"/>
              </a:ext>
            </a:extLst>
          </p:cNvPr>
          <p:cNvGrpSpPr/>
          <p:nvPr/>
        </p:nvGrpSpPr>
        <p:grpSpPr>
          <a:xfrm>
            <a:off x="2026510" y="1112161"/>
            <a:ext cx="863301" cy="863301"/>
            <a:chOff x="5665938" y="509852"/>
            <a:chExt cx="863301" cy="863301"/>
          </a:xfrm>
          <a:solidFill>
            <a:srgbClr val="A80000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xmlns="" id="{C3C86734-D1C9-48A4-9459-429E65DDEC9B}"/>
                </a:ext>
              </a:extLst>
            </p:cNvPr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xmlns="" id="{FCD8539B-6C17-47EC-9A3C-6A4EDBC0350F}"/>
                </a:ext>
              </a:extLst>
            </p:cNvPr>
            <p:cNvSpPr/>
            <p:nvPr/>
          </p:nvSpPr>
          <p:spPr>
            <a:xfrm>
              <a:off x="5711104" y="741447"/>
              <a:ext cx="772968" cy="430887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/>
              <a:r>
                <a:rPr lang="tr-TR" sz="11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Tekirdağ</a:t>
              </a:r>
            </a:p>
            <a:p>
              <a:pPr algn="ctr"/>
              <a:r>
                <a:rPr lang="tr-TR" sz="11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27,5 MW</a:t>
              </a:r>
              <a:endParaRPr lang="ms-MY" sz="11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xmlns="" id="{8482A51E-1E6C-4027-8440-A8BDDB523883}"/>
              </a:ext>
            </a:extLst>
          </p:cNvPr>
          <p:cNvGrpSpPr/>
          <p:nvPr/>
        </p:nvGrpSpPr>
        <p:grpSpPr>
          <a:xfrm>
            <a:off x="2777184" y="2071920"/>
            <a:ext cx="990432" cy="1007901"/>
            <a:chOff x="5665938" y="509852"/>
            <a:chExt cx="863301" cy="863301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xmlns="" id="{5081371E-430F-4761-9727-AFE207BF4745}"/>
                </a:ext>
              </a:extLst>
            </p:cNvPr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solidFill>
              <a:srgbClr val="C8000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xmlns="" id="{839EA48B-430C-48A7-9E42-51386FEBEAAE}"/>
                </a:ext>
              </a:extLst>
            </p:cNvPr>
            <p:cNvSpPr/>
            <p:nvPr/>
          </p:nvSpPr>
          <p:spPr>
            <a:xfrm>
              <a:off x="5743967" y="741447"/>
              <a:ext cx="707245" cy="43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tr-TR" sz="11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İnegöl</a:t>
              </a:r>
            </a:p>
            <a:p>
              <a:pPr algn="ctr"/>
              <a:r>
                <a:rPr lang="tr-TR" sz="11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2,4 MW</a:t>
              </a:r>
              <a:endParaRPr lang="ms-MY" sz="11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6" name="Oval 25">
            <a:extLst>
              <a:ext uri="{FF2B5EF4-FFF2-40B4-BE49-F238E27FC236}">
                <a16:creationId xmlns:a16="http://schemas.microsoft.com/office/drawing/2014/main" xmlns="" id="{15E6835A-544F-4C21-AE42-6F9A07FF66C4}"/>
              </a:ext>
            </a:extLst>
          </p:cNvPr>
          <p:cNvSpPr/>
          <p:nvPr/>
        </p:nvSpPr>
        <p:spPr>
          <a:xfrm>
            <a:off x="3769557" y="2709714"/>
            <a:ext cx="990432" cy="1039671"/>
          </a:xfrm>
          <a:prstGeom prst="ellipse">
            <a:avLst/>
          </a:prstGeom>
          <a:solidFill>
            <a:srgbClr val="FF2929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900" b="1" dirty="0">
                <a:latin typeface="Arial" panose="020B0604020202020204" pitchFamily="34" charset="0"/>
                <a:cs typeface="Arial" panose="020B0604020202020204" pitchFamily="34" charset="0"/>
              </a:rPr>
              <a:t>Eskişehir 11,2 MW</a:t>
            </a:r>
            <a:endParaRPr lang="ms-MY" sz="9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xmlns="" id="{7C78D6C0-C27C-4F76-920A-97D02C1F7304}"/>
              </a:ext>
            </a:extLst>
          </p:cNvPr>
          <p:cNvGrpSpPr/>
          <p:nvPr/>
        </p:nvGrpSpPr>
        <p:grpSpPr>
          <a:xfrm>
            <a:off x="5073674" y="1589200"/>
            <a:ext cx="930167" cy="903883"/>
            <a:chOff x="5665938" y="509852"/>
            <a:chExt cx="863301" cy="863301"/>
          </a:xfrm>
          <a:solidFill>
            <a:srgbClr val="FF2929"/>
          </a:solidFill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xmlns="" id="{7EE0430E-9CDA-440A-B7AF-2C24362B1083}"/>
                </a:ext>
              </a:extLst>
            </p:cNvPr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xmlns="" id="{341725E5-247E-4595-8B0D-D148834902C6}"/>
                </a:ext>
              </a:extLst>
            </p:cNvPr>
            <p:cNvSpPr/>
            <p:nvPr/>
          </p:nvSpPr>
          <p:spPr>
            <a:xfrm>
              <a:off x="5735109" y="741449"/>
              <a:ext cx="737407" cy="39481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tr-TR" sz="12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Amasya</a:t>
              </a:r>
            </a:p>
            <a:p>
              <a:pPr algn="ctr"/>
              <a:r>
                <a:rPr lang="tr-TR" sz="12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0,6 MW</a:t>
              </a:r>
              <a:endParaRPr lang="ms-MY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xmlns="" id="{3AEEC633-9716-4215-9ADA-F8FF6FDAED55}"/>
              </a:ext>
            </a:extLst>
          </p:cNvPr>
          <p:cNvGrpSpPr/>
          <p:nvPr/>
        </p:nvGrpSpPr>
        <p:grpSpPr>
          <a:xfrm>
            <a:off x="6456340" y="2914475"/>
            <a:ext cx="863301" cy="863301"/>
            <a:chOff x="5665938" y="509852"/>
            <a:chExt cx="863301" cy="863301"/>
          </a:xfrm>
          <a:solidFill>
            <a:srgbClr val="F08894"/>
          </a:solidFill>
        </p:grpSpPr>
        <p:sp>
          <p:nvSpPr>
            <p:cNvPr id="55" name="Oval 54">
              <a:extLst>
                <a:ext uri="{FF2B5EF4-FFF2-40B4-BE49-F238E27FC236}">
                  <a16:creationId xmlns:a16="http://schemas.microsoft.com/office/drawing/2014/main" xmlns="" id="{C9C04040-E279-4486-B3BD-1F881F562533}"/>
                </a:ext>
              </a:extLst>
            </p:cNvPr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xmlns="" id="{B9BD1259-88C8-481D-A736-1A61B4CF1551}"/>
                </a:ext>
              </a:extLst>
            </p:cNvPr>
            <p:cNvSpPr/>
            <p:nvPr/>
          </p:nvSpPr>
          <p:spPr>
            <a:xfrm>
              <a:off x="5739959" y="741447"/>
              <a:ext cx="715260" cy="461665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/>
              <a:r>
                <a:rPr lang="tr-TR" sz="12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Yozgat</a:t>
              </a:r>
            </a:p>
            <a:p>
              <a:pPr algn="ctr"/>
              <a:r>
                <a:rPr lang="tr-TR" sz="12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2,8 MW</a:t>
              </a:r>
              <a:endParaRPr lang="ms-MY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xmlns="" id="{0AC1C6CB-59CF-4F3B-A412-CF6C87588E6C}"/>
              </a:ext>
            </a:extLst>
          </p:cNvPr>
          <p:cNvGrpSpPr/>
          <p:nvPr/>
        </p:nvGrpSpPr>
        <p:grpSpPr>
          <a:xfrm>
            <a:off x="4910510" y="2575875"/>
            <a:ext cx="1032215" cy="941390"/>
            <a:chOff x="5665938" y="509852"/>
            <a:chExt cx="863301" cy="863301"/>
          </a:xfrm>
          <a:solidFill>
            <a:srgbClr val="FF2929"/>
          </a:solidFill>
        </p:grpSpPr>
        <p:sp>
          <p:nvSpPr>
            <p:cNvPr id="87" name="Oval 86">
              <a:extLst>
                <a:ext uri="{FF2B5EF4-FFF2-40B4-BE49-F238E27FC236}">
                  <a16:creationId xmlns:a16="http://schemas.microsoft.com/office/drawing/2014/main" xmlns="" id="{CC986395-F646-4E0D-B85D-87CE7246C4B1}"/>
                </a:ext>
              </a:extLst>
            </p:cNvPr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xmlns="" id="{9288251A-1240-4C23-9347-307E55EAF50E}"/>
                </a:ext>
              </a:extLst>
            </p:cNvPr>
            <p:cNvSpPr/>
            <p:nvPr/>
          </p:nvSpPr>
          <p:spPr>
            <a:xfrm>
              <a:off x="5735109" y="741449"/>
              <a:ext cx="737407" cy="395431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tr-TR" sz="12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Ankara, 3 </a:t>
              </a:r>
            </a:p>
            <a:p>
              <a:pPr algn="ctr"/>
              <a:r>
                <a:rPr lang="tr-TR" sz="12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35,8 MW</a:t>
              </a:r>
              <a:endParaRPr lang="ms-MY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05" name="Group 104">
            <a:extLst>
              <a:ext uri="{FF2B5EF4-FFF2-40B4-BE49-F238E27FC236}">
                <a16:creationId xmlns:a16="http://schemas.microsoft.com/office/drawing/2014/main" xmlns="" id="{533E1D7B-4B00-42DA-B48A-EACDA9B61095}"/>
              </a:ext>
            </a:extLst>
          </p:cNvPr>
          <p:cNvGrpSpPr/>
          <p:nvPr/>
        </p:nvGrpSpPr>
        <p:grpSpPr>
          <a:xfrm>
            <a:off x="7754306" y="2474823"/>
            <a:ext cx="863301" cy="863301"/>
            <a:chOff x="5665938" y="509852"/>
            <a:chExt cx="863301" cy="863301"/>
          </a:xfrm>
          <a:solidFill>
            <a:srgbClr val="A80000"/>
          </a:solidFill>
        </p:grpSpPr>
        <p:sp>
          <p:nvSpPr>
            <p:cNvPr id="106" name="Oval 105">
              <a:extLst>
                <a:ext uri="{FF2B5EF4-FFF2-40B4-BE49-F238E27FC236}">
                  <a16:creationId xmlns:a16="http://schemas.microsoft.com/office/drawing/2014/main" xmlns="" id="{B07E1D6A-74E3-4AE4-8D3C-E5A535DBAC9C}"/>
                </a:ext>
              </a:extLst>
            </p:cNvPr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xmlns="" id="{C8D3EE65-C0B4-455F-9C48-F6F15DD0118A}"/>
                </a:ext>
              </a:extLst>
            </p:cNvPr>
            <p:cNvSpPr/>
            <p:nvPr/>
          </p:nvSpPr>
          <p:spPr>
            <a:xfrm>
              <a:off x="5763201" y="741447"/>
              <a:ext cx="668773" cy="430887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/>
              <a:r>
                <a:rPr lang="tr-TR" sz="11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Sivas</a:t>
              </a:r>
            </a:p>
            <a:p>
              <a:pPr algn="ctr"/>
              <a:r>
                <a:rPr lang="tr-TR" sz="11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1,4 MW</a:t>
              </a:r>
              <a:endParaRPr lang="ms-MY" sz="11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08" name="Oval 107">
            <a:extLst>
              <a:ext uri="{FF2B5EF4-FFF2-40B4-BE49-F238E27FC236}">
                <a16:creationId xmlns:a16="http://schemas.microsoft.com/office/drawing/2014/main" xmlns="" id="{D9F02C03-DE76-4E14-BA49-A67B5927EBAA}"/>
              </a:ext>
            </a:extLst>
          </p:cNvPr>
          <p:cNvSpPr/>
          <p:nvPr/>
        </p:nvSpPr>
        <p:spPr>
          <a:xfrm>
            <a:off x="9377640" y="2674869"/>
            <a:ext cx="990432" cy="1039671"/>
          </a:xfrm>
          <a:prstGeom prst="ellipse">
            <a:avLst/>
          </a:prstGeom>
          <a:solidFill>
            <a:srgbClr val="FF2929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100" b="1" dirty="0">
                <a:latin typeface="Arial" panose="020B0604020202020204" pitchFamily="34" charset="0"/>
                <a:cs typeface="Arial" panose="020B0604020202020204" pitchFamily="34" charset="0"/>
              </a:rPr>
              <a:t>Bingöl 2,8 MW</a:t>
            </a:r>
            <a:endParaRPr lang="ms-MY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9" name="Group 108">
            <a:extLst>
              <a:ext uri="{FF2B5EF4-FFF2-40B4-BE49-F238E27FC236}">
                <a16:creationId xmlns:a16="http://schemas.microsoft.com/office/drawing/2014/main" xmlns="" id="{B08FD6A4-AAC7-4A9A-9B3B-DDEC828DCCD6}"/>
              </a:ext>
            </a:extLst>
          </p:cNvPr>
          <p:cNvGrpSpPr/>
          <p:nvPr/>
        </p:nvGrpSpPr>
        <p:grpSpPr>
          <a:xfrm>
            <a:off x="6313610" y="4285423"/>
            <a:ext cx="863301" cy="910934"/>
            <a:chOff x="5665938" y="509852"/>
            <a:chExt cx="863301" cy="863301"/>
          </a:xfrm>
        </p:grpSpPr>
        <p:sp>
          <p:nvSpPr>
            <p:cNvPr id="110" name="Oval 109">
              <a:extLst>
                <a:ext uri="{FF2B5EF4-FFF2-40B4-BE49-F238E27FC236}">
                  <a16:creationId xmlns:a16="http://schemas.microsoft.com/office/drawing/2014/main" xmlns="" id="{07597431-E2EF-499B-8733-504CCB5247F3}"/>
                </a:ext>
              </a:extLst>
            </p:cNvPr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solidFill>
              <a:srgbClr val="C8000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xmlns="" id="{9602BE0D-A465-45B6-881C-990A22565D7D}"/>
                </a:ext>
              </a:extLst>
            </p:cNvPr>
            <p:cNvSpPr/>
            <p:nvPr/>
          </p:nvSpPr>
          <p:spPr>
            <a:xfrm>
              <a:off x="5739960" y="741447"/>
              <a:ext cx="71525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tr-TR" sz="12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Adana </a:t>
              </a:r>
            </a:p>
            <a:p>
              <a:pPr algn="ctr"/>
              <a:r>
                <a:rPr lang="tr-TR" sz="12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9,8 MW</a:t>
              </a:r>
              <a:endParaRPr lang="ms-MY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12" name="Group 111">
            <a:extLst>
              <a:ext uri="{FF2B5EF4-FFF2-40B4-BE49-F238E27FC236}">
                <a16:creationId xmlns:a16="http://schemas.microsoft.com/office/drawing/2014/main" xmlns="" id="{63AAEADE-81AD-494E-8B27-08DE8FFC7FC2}"/>
              </a:ext>
            </a:extLst>
          </p:cNvPr>
          <p:cNvGrpSpPr/>
          <p:nvPr/>
        </p:nvGrpSpPr>
        <p:grpSpPr>
          <a:xfrm>
            <a:off x="3181489" y="4596833"/>
            <a:ext cx="1032215" cy="941390"/>
            <a:chOff x="5665938" y="509852"/>
            <a:chExt cx="863301" cy="863301"/>
          </a:xfrm>
          <a:solidFill>
            <a:srgbClr val="FF2929"/>
          </a:solidFill>
        </p:grpSpPr>
        <p:sp>
          <p:nvSpPr>
            <p:cNvPr id="113" name="Oval 112">
              <a:extLst>
                <a:ext uri="{FF2B5EF4-FFF2-40B4-BE49-F238E27FC236}">
                  <a16:creationId xmlns:a16="http://schemas.microsoft.com/office/drawing/2014/main" xmlns="" id="{6DEB435E-326E-4626-B882-2C80C57E623E}"/>
                </a:ext>
              </a:extLst>
            </p:cNvPr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xmlns="" id="{DBE20E1B-DB5B-4499-B3A4-BC382F05DCAA}"/>
                </a:ext>
              </a:extLst>
            </p:cNvPr>
            <p:cNvSpPr/>
            <p:nvPr/>
          </p:nvSpPr>
          <p:spPr>
            <a:xfrm>
              <a:off x="5735109" y="741449"/>
              <a:ext cx="737407" cy="42337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tr-TR" sz="12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Antalya 3 </a:t>
              </a:r>
            </a:p>
            <a:p>
              <a:pPr algn="ctr"/>
              <a:r>
                <a:rPr lang="tr-TR" sz="12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36 MW</a:t>
              </a:r>
              <a:endParaRPr lang="ms-MY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15" name="Group 114">
            <a:extLst>
              <a:ext uri="{FF2B5EF4-FFF2-40B4-BE49-F238E27FC236}">
                <a16:creationId xmlns:a16="http://schemas.microsoft.com/office/drawing/2014/main" xmlns="" id="{DEAA6FE5-0231-4F0C-BE9D-4D34911E5C2C}"/>
              </a:ext>
            </a:extLst>
          </p:cNvPr>
          <p:cNvGrpSpPr/>
          <p:nvPr/>
        </p:nvGrpSpPr>
        <p:grpSpPr>
          <a:xfrm>
            <a:off x="7754306" y="3583118"/>
            <a:ext cx="930167" cy="903883"/>
            <a:chOff x="5665938" y="509852"/>
            <a:chExt cx="863301" cy="863301"/>
          </a:xfrm>
          <a:solidFill>
            <a:srgbClr val="FF2929"/>
          </a:solidFill>
        </p:grpSpPr>
        <p:sp>
          <p:nvSpPr>
            <p:cNvPr id="116" name="Oval 115">
              <a:extLst>
                <a:ext uri="{FF2B5EF4-FFF2-40B4-BE49-F238E27FC236}">
                  <a16:creationId xmlns:a16="http://schemas.microsoft.com/office/drawing/2014/main" xmlns="" id="{89FBF96F-696D-4362-8C2D-58A17E3C60D7}"/>
                </a:ext>
              </a:extLst>
            </p:cNvPr>
            <p:cNvSpPr/>
            <p:nvPr/>
          </p:nvSpPr>
          <p:spPr>
            <a:xfrm>
              <a:off x="5665938" y="509852"/>
              <a:ext cx="863301" cy="863301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xmlns="" id="{3971AE32-C569-431A-8CD2-B23032B8C4A5}"/>
                </a:ext>
              </a:extLst>
            </p:cNvPr>
            <p:cNvSpPr/>
            <p:nvPr/>
          </p:nvSpPr>
          <p:spPr>
            <a:xfrm>
              <a:off x="5735109" y="741449"/>
              <a:ext cx="737407" cy="440937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tr-TR" sz="12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Malatya1,2 MW</a:t>
              </a:r>
              <a:endParaRPr lang="ms-MY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18" name="Oval 117">
            <a:extLst>
              <a:ext uri="{FF2B5EF4-FFF2-40B4-BE49-F238E27FC236}">
                <a16:creationId xmlns:a16="http://schemas.microsoft.com/office/drawing/2014/main" xmlns="" id="{4A18C6AC-7B3A-4B6A-AD9D-11CC57F5C9D4}"/>
              </a:ext>
            </a:extLst>
          </p:cNvPr>
          <p:cNvSpPr/>
          <p:nvPr/>
        </p:nvSpPr>
        <p:spPr>
          <a:xfrm>
            <a:off x="9481963" y="3825602"/>
            <a:ext cx="1152128" cy="1100179"/>
          </a:xfrm>
          <a:prstGeom prst="ellipse">
            <a:avLst/>
          </a:prstGeom>
          <a:solidFill>
            <a:srgbClr val="FF2929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000" b="1" dirty="0">
                <a:latin typeface="Arial" panose="020B0604020202020204" pitchFamily="34" charset="0"/>
                <a:cs typeface="Arial" panose="020B0604020202020204" pitchFamily="34" charset="0"/>
              </a:rPr>
              <a:t>Diyarbakır</a:t>
            </a:r>
          </a:p>
          <a:p>
            <a:pPr algn="ctr"/>
            <a:r>
              <a:rPr lang="tr-TR" sz="1000" b="1" dirty="0">
                <a:latin typeface="Arial" panose="020B0604020202020204" pitchFamily="34" charset="0"/>
                <a:cs typeface="Arial" panose="020B0604020202020204" pitchFamily="34" charset="0"/>
              </a:rPr>
              <a:t>2 MW</a:t>
            </a:r>
            <a:endParaRPr lang="ms-MY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5598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981522"/>
            <a:ext cx="12195175" cy="48245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Parallelogram 19"/>
          <p:cNvSpPr/>
          <p:nvPr/>
        </p:nvSpPr>
        <p:spPr>
          <a:xfrm>
            <a:off x="-1175221" y="981522"/>
            <a:ext cx="7236804" cy="4824536"/>
          </a:xfrm>
          <a:prstGeom prst="parallelogram">
            <a:avLst>
              <a:gd name="adj" fmla="val 44240"/>
            </a:avLst>
          </a:prstGeom>
          <a:solidFill>
            <a:srgbClr val="C80000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Parallelogram 20"/>
          <p:cNvSpPr/>
          <p:nvPr/>
        </p:nvSpPr>
        <p:spPr>
          <a:xfrm>
            <a:off x="2605707" y="861134"/>
            <a:ext cx="4572000" cy="4267200"/>
          </a:xfrm>
          <a:prstGeom prst="parallelogram">
            <a:avLst>
              <a:gd name="adj" fmla="val 50589"/>
            </a:avLst>
          </a:prstGeom>
          <a:solidFill>
            <a:srgbClr val="C8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Parallelogram 21"/>
          <p:cNvSpPr/>
          <p:nvPr/>
        </p:nvSpPr>
        <p:spPr>
          <a:xfrm>
            <a:off x="5436168" y="2080334"/>
            <a:ext cx="1447800" cy="2362200"/>
          </a:xfrm>
          <a:prstGeom prst="parallelogram">
            <a:avLst>
              <a:gd name="adj" fmla="val 83923"/>
            </a:avLst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Parallelogram 22"/>
          <p:cNvSpPr/>
          <p:nvPr/>
        </p:nvSpPr>
        <p:spPr>
          <a:xfrm>
            <a:off x="5404213" y="3756734"/>
            <a:ext cx="793955" cy="1295400"/>
          </a:xfrm>
          <a:prstGeom prst="parallelogram">
            <a:avLst>
              <a:gd name="adj" fmla="val 83923"/>
            </a:avLst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Parallelogram 24"/>
          <p:cNvSpPr/>
          <p:nvPr/>
        </p:nvSpPr>
        <p:spPr>
          <a:xfrm>
            <a:off x="1549968" y="4899734"/>
            <a:ext cx="560439" cy="914400"/>
          </a:xfrm>
          <a:prstGeom prst="parallelogram">
            <a:avLst>
              <a:gd name="adj" fmla="val 83923"/>
            </a:avLst>
          </a:prstGeom>
          <a:solidFill>
            <a:srgbClr val="C80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80963" y="3372302"/>
            <a:ext cx="475162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8000" b="1" spc="-5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ESCARUS</a:t>
            </a:r>
            <a:endParaRPr lang="en-US" sz="8000" b="1" spc="-5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771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21" grpId="0" animBg="1"/>
      <p:bldP spid="22" grpId="0" animBg="1"/>
      <p:bldP spid="23" grpId="0" animBg="1"/>
      <p:bldP spid="25" grpId="0" animBg="1"/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arallelogram 11"/>
          <p:cNvSpPr/>
          <p:nvPr/>
        </p:nvSpPr>
        <p:spPr>
          <a:xfrm>
            <a:off x="9660757" y="933142"/>
            <a:ext cx="4572000" cy="4267200"/>
          </a:xfrm>
          <a:prstGeom prst="parallelogram">
            <a:avLst>
              <a:gd name="adj" fmla="val 50589"/>
            </a:avLst>
          </a:prstGeom>
          <a:solidFill>
            <a:srgbClr val="C8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Parallelogram 14"/>
          <p:cNvSpPr/>
          <p:nvPr/>
        </p:nvSpPr>
        <p:spPr>
          <a:xfrm>
            <a:off x="8251057" y="5276542"/>
            <a:ext cx="1801761" cy="1681644"/>
          </a:xfrm>
          <a:prstGeom prst="parallelogram">
            <a:avLst>
              <a:gd name="adj" fmla="val 50589"/>
            </a:avLst>
          </a:prstGeom>
          <a:solidFill>
            <a:srgbClr val="C80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Parallelogram 15"/>
          <p:cNvSpPr/>
          <p:nvPr/>
        </p:nvSpPr>
        <p:spPr>
          <a:xfrm>
            <a:off x="8605018" y="4971742"/>
            <a:ext cx="560439" cy="914400"/>
          </a:xfrm>
          <a:prstGeom prst="parallelogram">
            <a:avLst>
              <a:gd name="adj" fmla="val 83923"/>
            </a:avLst>
          </a:prstGeom>
          <a:solidFill>
            <a:srgbClr val="C80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Parallelogram 16"/>
          <p:cNvSpPr/>
          <p:nvPr/>
        </p:nvSpPr>
        <p:spPr>
          <a:xfrm>
            <a:off x="9290818" y="4326745"/>
            <a:ext cx="2819400" cy="2631441"/>
          </a:xfrm>
          <a:prstGeom prst="parallelogram">
            <a:avLst>
              <a:gd name="adj" fmla="val 50589"/>
            </a:avLst>
          </a:prstGeom>
          <a:solidFill>
            <a:srgbClr val="C8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tr-TR" sz="3600" dirty="0">
                <a:solidFill>
                  <a:schemeClr val="tx1"/>
                </a:solidFill>
              </a:rPr>
              <a:t>Escarus Hakkında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7" name="Content Placeholder 2"/>
          <p:cNvSpPr>
            <a:spLocks noGrp="1"/>
          </p:cNvSpPr>
          <p:nvPr/>
        </p:nvSpPr>
        <p:spPr>
          <a:xfrm>
            <a:off x="191652" y="4869954"/>
            <a:ext cx="8413366" cy="119247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tr-TR" sz="1800" b="1" dirty="0">
                <a:latin typeface="Arial" pitchFamily="34" charset="0"/>
                <a:cs typeface="Arial" pitchFamily="34" charset="0"/>
              </a:rPr>
              <a:t>TSKB Sürdürülebilirlik Danışmanlığı A.Ş. – Escarus Nisan 2011’de faaliyetine başlamıştır.</a:t>
            </a:r>
          </a:p>
          <a:p>
            <a:pPr algn="just"/>
            <a:r>
              <a:rPr lang="tr-TR" sz="1800" b="1" dirty="0">
                <a:latin typeface="Arial" pitchFamily="34" charset="0"/>
                <a:cs typeface="Arial" pitchFamily="34" charset="0"/>
              </a:rPr>
              <a:t>Escarus’un temelleri TSKB’nin enerji, sürdürülebilirlik ve çevre konularındaki bilgi ve tecrübesine  dayanmaktadır. </a:t>
            </a:r>
          </a:p>
          <a:p>
            <a:pPr algn="just"/>
            <a:r>
              <a:rPr lang="tr-TR" sz="1800" b="1" dirty="0">
                <a:latin typeface="Arial" pitchFamily="34" charset="0"/>
                <a:cs typeface="Arial" pitchFamily="34" charset="0"/>
              </a:rPr>
              <a:t>Escarus deneyimli teknik kadrosuyla sürdürülebilirlik çözümleri geliştirerek danışmanlık hizmetleri vermek üzere kurulmuştur.</a:t>
            </a:r>
          </a:p>
          <a:p>
            <a:pPr marL="0" indent="0" algn="just">
              <a:buNone/>
            </a:pPr>
            <a:r>
              <a:rPr lang="tr-TR" sz="2000" b="1" dirty="0">
                <a:latin typeface="Arial" pitchFamily="34" charset="0"/>
                <a:cs typeface="Arial" pitchFamily="34" charset="0"/>
              </a:rPr>
              <a:t> </a:t>
            </a:r>
            <a:endParaRPr lang="en-US" sz="2000" b="1" kern="30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Parallelogram 7"/>
          <p:cNvSpPr/>
          <p:nvPr/>
        </p:nvSpPr>
        <p:spPr>
          <a:xfrm>
            <a:off x="-1967309" y="933142"/>
            <a:ext cx="13465496" cy="3897625"/>
          </a:xfrm>
          <a:prstGeom prst="parallelogram">
            <a:avLst>
              <a:gd name="adj" fmla="val 50732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03" t="15645" r="1047"/>
          <a:stretch/>
        </p:blipFill>
        <p:spPr bwMode="auto">
          <a:xfrm>
            <a:off x="0" y="933143"/>
            <a:ext cx="9426941" cy="3897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12 Slayt Numarası Yer Tutucusu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tr-TR" dirty="0"/>
              <a:t>28</a:t>
            </a:r>
            <a:endParaRPr lang="ms-MY" dirty="0"/>
          </a:p>
        </p:txBody>
      </p:sp>
    </p:spTree>
    <p:extLst>
      <p:ext uri="{BB962C8B-B14F-4D97-AF65-F5344CB8AC3E}">
        <p14:creationId xmlns:p14="http://schemas.microsoft.com/office/powerpoint/2010/main" val="42288300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92931" y="45418"/>
            <a:ext cx="7776864" cy="936104"/>
          </a:xfrm>
        </p:spPr>
        <p:txBody>
          <a:bodyPr>
            <a:normAutofit fontScale="62500" lnSpcReduction="20000"/>
          </a:bodyPr>
          <a:lstStyle/>
          <a:p>
            <a:r>
              <a:rPr lang="tr-TR" dirty="0"/>
              <a:t>Ülkemiz Dışında Faaliyet Gösterdiğimiz Pazarlar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tr-TR" sz="1400" dirty="0">
                <a:latin typeface="+mn-lt"/>
              </a:rPr>
              <a:t>29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86009" y="1599922"/>
            <a:ext cx="5904657" cy="4278144"/>
            <a:chOff x="8587254" y="3358646"/>
            <a:chExt cx="3935033" cy="2793211"/>
          </a:xfrm>
        </p:grpSpPr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7254" y="3358646"/>
              <a:ext cx="3935033" cy="27932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" name="Oval 6"/>
            <p:cNvSpPr>
              <a:spLocks noChangeAspect="1"/>
            </p:cNvSpPr>
            <p:nvPr/>
          </p:nvSpPr>
          <p:spPr>
            <a:xfrm>
              <a:off x="9121923" y="4365898"/>
              <a:ext cx="131657" cy="135348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44" tIns="60972" rIns="121944" bIns="60972" rtlCol="0" anchor="ctr"/>
            <a:lstStyle/>
            <a:p>
              <a:pPr algn="ctr"/>
              <a:endParaRPr lang="ms-MY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7" name="Rectangle 16"/>
          <p:cNvSpPr/>
          <p:nvPr/>
        </p:nvSpPr>
        <p:spPr>
          <a:xfrm>
            <a:off x="7105698" y="2450116"/>
            <a:ext cx="3456384" cy="465466"/>
          </a:xfrm>
          <a:prstGeom prst="rect">
            <a:avLst/>
          </a:prstGeom>
          <a:solidFill>
            <a:srgbClr val="D60000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000" b="1" dirty="0">
                <a:latin typeface="Arial" panose="020B0604020202020204" pitchFamily="34" charset="0"/>
                <a:cs typeface="Arial" panose="020B0604020202020204" pitchFamily="34" charset="0"/>
              </a:rPr>
              <a:t>Reel Sektör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105697" y="3098188"/>
            <a:ext cx="3456385" cy="393458"/>
          </a:xfrm>
          <a:prstGeom prst="rect">
            <a:avLst/>
          </a:prstGeom>
          <a:solidFill>
            <a:srgbClr val="E60000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000" b="1" kern="3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Finans Sektörü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086253" y="3674252"/>
            <a:ext cx="3475830" cy="393458"/>
          </a:xfrm>
          <a:prstGeom prst="rect">
            <a:avLst/>
          </a:prstGeom>
          <a:solidFill>
            <a:srgbClr val="FF2929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000" b="1" kern="3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Kamu Sektörü</a:t>
            </a:r>
          </a:p>
        </p:txBody>
      </p:sp>
    </p:spTree>
    <p:extLst>
      <p:ext uri="{BB962C8B-B14F-4D97-AF65-F5344CB8AC3E}">
        <p14:creationId xmlns:p14="http://schemas.microsoft.com/office/powerpoint/2010/main" val="3240020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tr-TR" sz="4400" dirty="0">
                <a:solidFill>
                  <a:schemeClr val="tx1"/>
                </a:solidFill>
              </a:rPr>
              <a:t>İletişim</a:t>
            </a:r>
            <a:endParaRPr lang="en-US" sz="4400" dirty="0">
              <a:solidFill>
                <a:schemeClr val="tx1"/>
              </a:solidFill>
            </a:endParaRPr>
          </a:p>
        </p:txBody>
      </p:sp>
      <p:sp>
        <p:nvSpPr>
          <p:cNvPr id="20" name="19 Slayt Numarası Yer Tutucusu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tr-TR" dirty="0"/>
              <a:t>30</a:t>
            </a:r>
            <a:endParaRPr lang="ms-MY" dirty="0"/>
          </a:p>
        </p:txBody>
      </p:sp>
      <p:sp>
        <p:nvSpPr>
          <p:cNvPr id="5" name="Rectangle 4"/>
          <p:cNvSpPr/>
          <p:nvPr/>
        </p:nvSpPr>
        <p:spPr>
          <a:xfrm>
            <a:off x="372952" y="1261015"/>
            <a:ext cx="11449272" cy="29523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552971" y="5047069"/>
            <a:ext cx="27999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200" b="1" u="sng" dirty="0"/>
              <a:t>Merkez:</a:t>
            </a:r>
          </a:p>
          <a:p>
            <a:r>
              <a:rPr lang="tr-TR" sz="1200" dirty="0"/>
              <a:t>Meclisi Mebusan Cad. Molla Bayırı Sok. No:1, Fındıklı, 34427 Beyoglu/Istanbul</a:t>
            </a:r>
          </a:p>
          <a:p>
            <a:r>
              <a:rPr lang="tr-TR" sz="1200" dirty="0"/>
              <a:t>Turkey</a:t>
            </a:r>
            <a:endParaRPr lang="en-US" sz="1200" dirty="0"/>
          </a:p>
        </p:txBody>
      </p:sp>
      <p:sp>
        <p:nvSpPr>
          <p:cNvPr id="7" name="Rectangle 6"/>
          <p:cNvSpPr/>
          <p:nvPr/>
        </p:nvSpPr>
        <p:spPr>
          <a:xfrm>
            <a:off x="3761333" y="4941962"/>
            <a:ext cx="305633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tr-TR" sz="1200" dirty="0"/>
          </a:p>
          <a:p>
            <a:r>
              <a:rPr lang="tr-TR" sz="1200" dirty="0"/>
              <a:t>info@escarus.com</a:t>
            </a:r>
            <a:endParaRPr lang="en-US" sz="1200" dirty="0"/>
          </a:p>
          <a:p>
            <a:r>
              <a:rPr lang="tr-TR" sz="1200" dirty="0"/>
              <a:t>T: +90 (212) 334 54 60</a:t>
            </a:r>
          </a:p>
          <a:p>
            <a:r>
              <a:rPr lang="tr-TR" sz="1200" dirty="0"/>
              <a:t>M:+</a:t>
            </a:r>
            <a:r>
              <a:rPr lang="tr-TR" sz="1200"/>
              <a:t>90 (312) 441 75 22</a:t>
            </a:r>
            <a:endParaRPr lang="en-US" sz="1200" dirty="0"/>
          </a:p>
          <a:p>
            <a:r>
              <a:rPr lang="en-US" sz="1200" dirty="0"/>
              <a:t>http://</a:t>
            </a:r>
            <a:r>
              <a:rPr lang="tr-TR" sz="1200" dirty="0"/>
              <a:t>www.escarus.com</a:t>
            </a:r>
            <a:endParaRPr lang="en-US" sz="1200" dirty="0"/>
          </a:p>
        </p:txBody>
      </p:sp>
      <p:sp>
        <p:nvSpPr>
          <p:cNvPr id="11" name="TextBox 10"/>
          <p:cNvSpPr txBox="1"/>
          <p:nvPr/>
        </p:nvSpPr>
        <p:spPr>
          <a:xfrm>
            <a:off x="552971" y="4645391"/>
            <a:ext cx="10855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000" b="1" dirty="0">
                <a:latin typeface="Arial" pitchFamily="34" charset="0"/>
                <a:ea typeface="Roboto Black" pitchFamily="2" charset="0"/>
                <a:cs typeface="Arial" pitchFamily="34" charset="0"/>
              </a:rPr>
              <a:t>ADRES</a:t>
            </a:r>
            <a:endParaRPr lang="en-US" sz="2000" b="1" dirty="0">
              <a:latin typeface="Arial" pitchFamily="34" charset="0"/>
              <a:ea typeface="Roboto Black" pitchFamily="2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44045" y="4645391"/>
            <a:ext cx="26052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000" b="1" dirty="0">
                <a:latin typeface="Arial" panose="020B0604020202020204" pitchFamily="34" charset="0"/>
                <a:cs typeface="Arial" panose="020B0604020202020204" pitchFamily="34" charset="0"/>
              </a:rPr>
              <a:t>İLETİŞİM BİLGİLERİ</a:t>
            </a:r>
            <a:endParaRPr 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ea typeface="Roboto Black" pitchFamily="2" charset="0"/>
              <a:cs typeface="Arial" pitchFamily="34" charset="0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3505299" y="4791777"/>
            <a:ext cx="0" cy="1876636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372952" y="4141335"/>
            <a:ext cx="11449272" cy="72008"/>
          </a:xfrm>
          <a:prstGeom prst="rect">
            <a:avLst/>
          </a:prstGeom>
          <a:solidFill>
            <a:srgbClr val="C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19" name="Oval 18"/>
          <p:cNvSpPr/>
          <p:nvPr/>
        </p:nvSpPr>
        <p:spPr>
          <a:xfrm>
            <a:off x="4657427" y="2207281"/>
            <a:ext cx="313950" cy="324036"/>
          </a:xfrm>
          <a:prstGeom prst="ellipse">
            <a:avLst/>
          </a:prstGeom>
          <a:solidFill>
            <a:srgbClr val="EE0000"/>
          </a:solidFill>
          <a:ln>
            <a:solidFill>
              <a:srgbClr val="A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4" name="Rectangle 13"/>
          <p:cNvSpPr/>
          <p:nvPr/>
        </p:nvSpPr>
        <p:spPr>
          <a:xfrm>
            <a:off x="371339" y="1189007"/>
            <a:ext cx="11449272" cy="72008"/>
          </a:xfrm>
          <a:prstGeom prst="rect">
            <a:avLst/>
          </a:prstGeom>
          <a:solidFill>
            <a:srgbClr val="C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Türkiye Haritası gri ile ilgili görsel sonuc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33592" y="1261015"/>
            <a:ext cx="7127992" cy="2888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Oval 14"/>
          <p:cNvSpPr/>
          <p:nvPr/>
        </p:nvSpPr>
        <p:spPr>
          <a:xfrm>
            <a:off x="5063557" y="2171576"/>
            <a:ext cx="313950" cy="324036"/>
          </a:xfrm>
          <a:prstGeom prst="ellipse">
            <a:avLst/>
          </a:prstGeom>
          <a:solidFill>
            <a:srgbClr val="EE0000"/>
          </a:solidFill>
          <a:ln>
            <a:solidFill>
              <a:srgbClr val="A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5" name="Resim 6" descr="küçük resim içeren bir resim&#10;&#10;Çok yüksek güvenilirlikle oluşturulmuş açıklama">
            <a:extLst>
              <a:ext uri="{FF2B5EF4-FFF2-40B4-BE49-F238E27FC236}">
                <a16:creationId xmlns:a16="http://schemas.microsoft.com/office/drawing/2014/main" xmlns="" id="{939691CF-10A3-4206-A335-1D08A6C0634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EE3530"/>
              </a:clrFrom>
              <a:clrTo>
                <a:srgbClr val="EE353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3719" y="2133650"/>
            <a:ext cx="365796" cy="365796"/>
          </a:xfrm>
          <a:prstGeom prst="rect">
            <a:avLst/>
          </a:prstGeom>
        </p:spPr>
      </p:pic>
      <p:sp>
        <p:nvSpPr>
          <p:cNvPr id="21" name="Oval 20"/>
          <p:cNvSpPr/>
          <p:nvPr/>
        </p:nvSpPr>
        <p:spPr>
          <a:xfrm>
            <a:off x="3604358" y="1485578"/>
            <a:ext cx="313950" cy="324036"/>
          </a:xfrm>
          <a:prstGeom prst="ellipse">
            <a:avLst/>
          </a:prstGeom>
          <a:solidFill>
            <a:srgbClr val="EE0000"/>
          </a:solidFill>
          <a:ln>
            <a:solidFill>
              <a:srgbClr val="A8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8" name="Resim 6" descr="küçük resim içeren bir resim&#10;&#10;Çok yüksek güvenilirlikle oluşturulmuş açıklama">
            <a:extLst>
              <a:ext uri="{FF2B5EF4-FFF2-40B4-BE49-F238E27FC236}">
                <a16:creationId xmlns:a16="http://schemas.microsoft.com/office/drawing/2014/main" xmlns="" id="{939691CF-10A3-4206-A335-1D08A6C0634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EE3530"/>
              </a:clrFrom>
              <a:clrTo>
                <a:srgbClr val="EE353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4358" y="1479822"/>
            <a:ext cx="365796" cy="365796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561313" y="5879807"/>
            <a:ext cx="27999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200" b="1" u="sng" dirty="0"/>
              <a:t>Ankara Şubesi </a:t>
            </a:r>
          </a:p>
          <a:p>
            <a:r>
              <a:rPr lang="tr-TR" sz="1200" dirty="0"/>
              <a:t>Aziziye Mah. Piyade sok. B Blok No:3/7</a:t>
            </a:r>
          </a:p>
          <a:p>
            <a:r>
              <a:rPr lang="tr-TR" sz="1200" dirty="0"/>
              <a:t>Çankaya , Ankara  - Turkey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1958312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23508</TotalTime>
  <Words>2007</Words>
  <Application>Microsoft Office PowerPoint</Application>
  <PresentationFormat>Özel</PresentationFormat>
  <Paragraphs>461</Paragraphs>
  <Slides>31</Slides>
  <Notes>22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31</vt:i4>
      </vt:variant>
    </vt:vector>
  </HeadingPairs>
  <TitlesOfParts>
    <vt:vector size="32" baseType="lpstr">
      <vt:lpstr>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zameer maliq</dc:creator>
  <cp:lastModifiedBy>HP</cp:lastModifiedBy>
  <cp:revision>2897</cp:revision>
  <dcterms:created xsi:type="dcterms:W3CDTF">2013-05-29T17:11:56Z</dcterms:created>
  <dcterms:modified xsi:type="dcterms:W3CDTF">2018-11-20T07:44:33Z</dcterms:modified>
</cp:coreProperties>
</file>