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21"/>
  </p:notesMasterIdLst>
  <p:handoutMasterIdLst>
    <p:handoutMasterId r:id="rId22"/>
  </p:handoutMasterIdLst>
  <p:sldIdLst>
    <p:sldId id="258" r:id="rId3"/>
    <p:sldId id="341" r:id="rId4"/>
    <p:sldId id="365" r:id="rId5"/>
    <p:sldId id="376" r:id="rId6"/>
    <p:sldId id="366" r:id="rId7"/>
    <p:sldId id="369" r:id="rId8"/>
    <p:sldId id="368" r:id="rId9"/>
    <p:sldId id="370" r:id="rId10"/>
    <p:sldId id="371" r:id="rId11"/>
    <p:sldId id="372" r:id="rId12"/>
    <p:sldId id="375" r:id="rId13"/>
    <p:sldId id="373" r:id="rId14"/>
    <p:sldId id="379" r:id="rId15"/>
    <p:sldId id="378" r:id="rId16"/>
    <p:sldId id="377" r:id="rId17"/>
    <p:sldId id="374" r:id="rId18"/>
    <p:sldId id="367" r:id="rId19"/>
    <p:sldId id="270" r:id="rId20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DC06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86" autoAdjust="0"/>
    <p:restoredTop sz="91085" autoAdjust="0"/>
  </p:normalViewPr>
  <p:slideViewPr>
    <p:cSldViewPr>
      <p:cViewPr varScale="1">
        <p:scale>
          <a:sx n="81" d="100"/>
          <a:sy n="81" d="100"/>
        </p:scale>
        <p:origin x="-1740" y="-84"/>
      </p:cViewPr>
      <p:guideLst>
        <p:guide orient="horz" pos="431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68" d="100"/>
          <a:sy n="68" d="100"/>
        </p:scale>
        <p:origin x="-325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FCC816-70A6-479C-A86D-6A1C3CA923DC}" type="datetimeFigureOut">
              <a:rPr lang="en-US" smtClean="0"/>
              <a:t>10/16/2017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4A90A-D08B-486C-B143-59370941D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5808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C532-BE17-4FF1-9626-268DF3E0E5D3}" type="datetimeFigureOut">
              <a:rPr lang="tr-TR" smtClean="0"/>
              <a:t>16.10.2017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BA81E2-C855-4D07-8441-C806FEA239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9002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6402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6402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>
          <a:xfrm>
            <a:off x="6876256" y="6376243"/>
            <a:ext cx="2133600" cy="365125"/>
          </a:xfrm>
        </p:spPr>
        <p:txBody>
          <a:bodyPr/>
          <a:lstStyle/>
          <a:p>
            <a:fld id="{6464CE24-99AD-47BC-BCAE-723A4BF7527E}" type="datetime1">
              <a:rPr lang="tr-TR" smtClean="0"/>
              <a:t>18.10.2017</a:t>
            </a:fld>
            <a:endParaRPr lang="tr-TR" dirty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107504" y="6453336"/>
            <a:ext cx="2133600" cy="365125"/>
          </a:xfrm>
        </p:spPr>
        <p:txBody>
          <a:bodyPr/>
          <a:lstStyle>
            <a:lvl1pPr algn="l">
              <a:defRPr/>
            </a:lvl1pPr>
          </a:lstStyle>
          <a:p>
            <a:fld id="{F302176B-0E47-46AC-8F43-DAB4B8A37D06}" type="slidenum">
              <a:rPr lang="tr-TR" smtClean="0"/>
              <a:pPr/>
              <a:t>‹#›</a:t>
            </a:fld>
            <a:r>
              <a:rPr lang="tr-TR" dirty="0" smtClean="0"/>
              <a:t> / 17</a:t>
            </a:r>
            <a:endParaRPr lang="tr-TR" dirty="0"/>
          </a:p>
        </p:txBody>
      </p:sp>
      <p:pic>
        <p:nvPicPr>
          <p:cNvPr id="1027" name="Picture 3" descr="rectr_yesil_logo_buyuk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735" y="6165304"/>
            <a:ext cx="1087321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1E8E-D58A-4959-9489-ACA95AB34951}" type="datetime1">
              <a:rPr lang="tr-TR" smtClean="0"/>
              <a:t>18.10.2017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lang="tr-TR" b="0" i="0" smtClean="0">
                <a:effectLst/>
              </a:defRPr>
            </a:lvl1pPr>
          </a:lstStyle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755649" y="1268413"/>
            <a:ext cx="7848600" cy="1008062"/>
          </a:xfrm>
          <a:prstGeom prst="rect">
            <a:avLst/>
          </a:prstGeom>
        </p:spPr>
        <p:txBody>
          <a:bodyPr/>
          <a:lstStyle>
            <a:lvl1pPr algn="ctr">
              <a:defRPr sz="440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tr-TR" noProof="0" dirty="0" err="1" smtClean="0"/>
              <a:t>Title</a:t>
            </a:r>
            <a:endParaRPr lang="tr-TR" noProof="0" dirty="0" smtClean="0"/>
          </a:p>
        </p:txBody>
      </p:sp>
      <p:sp>
        <p:nvSpPr>
          <p:cNvPr id="19661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733425" y="2701925"/>
            <a:ext cx="7848600" cy="865188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6634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tr-TR" noProof="0" dirty="0" err="1" smtClean="0"/>
              <a:t>Subtitle</a:t>
            </a:r>
            <a:endParaRPr lang="tr-TR" noProof="0" dirty="0" smtClean="0"/>
          </a:p>
        </p:txBody>
      </p:sp>
    </p:spTree>
    <p:extLst>
      <p:ext uri="{BB962C8B-B14F-4D97-AF65-F5344CB8AC3E}">
        <p14:creationId xmlns:p14="http://schemas.microsoft.com/office/powerpoint/2010/main" val="193177633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0"/>
            <a:ext cx="860425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196975"/>
            <a:ext cx="8353425" cy="49688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475054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tr-T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Century Gothic" panose="020B0502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85089070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807632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0"/>
            <a:ext cx="8604250" cy="1143000"/>
          </a:xfrm>
          <a:prstGeom prst="rect">
            <a:avLst/>
          </a:prstGeom>
        </p:spPr>
        <p:txBody>
          <a:bodyPr/>
          <a:lstStyle>
            <a:lvl1pPr algn="ctr">
              <a:defRPr sz="3600">
                <a:latin typeface="Century Gothic" panose="020B0502020202020204" pitchFamily="34" charset="0"/>
              </a:defRPr>
            </a:lvl1pPr>
          </a:lstStyle>
          <a:p>
            <a:r>
              <a:rPr lang="tr-TR" dirty="0" err="1" smtClean="0"/>
              <a:t>Click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edit</a:t>
            </a:r>
            <a:r>
              <a:rPr lang="tr-TR" dirty="0" smtClean="0"/>
              <a:t> Master </a:t>
            </a:r>
            <a:r>
              <a:rPr lang="tr-TR" dirty="0" err="1" smtClean="0"/>
              <a:t>title</a:t>
            </a:r>
            <a:r>
              <a:rPr lang="tr-TR" dirty="0" smtClean="0"/>
              <a:t> </a:t>
            </a:r>
            <a:r>
              <a:rPr lang="tr-TR" dirty="0" err="1" smtClean="0"/>
              <a:t>style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4093584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A21E-DCAE-4F25-92B4-73CE27221C5F}" type="datetime1">
              <a:rPr lang="tr-TR" smtClean="0"/>
              <a:t>18.10.2017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77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</p:sldLayoutIdLst>
  <p:transition spd="med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006634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006634"/>
          </a:solidFill>
          <a:latin typeface="Cambria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006634"/>
          </a:solidFill>
          <a:latin typeface="Cambria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006634"/>
          </a:solidFill>
          <a:latin typeface="Cambria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006634"/>
          </a:solidFill>
          <a:latin typeface="Cambria" charset="0"/>
          <a:ea typeface="ＭＳ Ｐゴシック" charset="0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rgbClr val="006634"/>
          </a:solidFill>
          <a:latin typeface="URWClassicoTOT" pitchFamily="8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rgbClr val="006634"/>
          </a:solidFill>
          <a:latin typeface="URWClassicoTOT" pitchFamily="8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rgbClr val="006634"/>
          </a:solidFill>
          <a:latin typeface="URWClassicoTOT" pitchFamily="8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rgbClr val="006634"/>
          </a:solidFill>
          <a:latin typeface="URWClassicoTOT" pitchFamily="82" charset="0"/>
        </a:defRPr>
      </a:lvl9pPr>
    </p:titleStyle>
    <p:bodyStyle>
      <a:lvl1pPr marL="347663" indent="-347663" algn="l" rtl="0" eaLnBrk="0" fontAlgn="base" hangingPunct="0">
        <a:spcBef>
          <a:spcPct val="20000"/>
        </a:spcBef>
        <a:spcAft>
          <a:spcPct val="0"/>
        </a:spcAft>
        <a:buClr>
          <a:srgbClr val="006634"/>
        </a:buClr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863600" indent="-227013" algn="l" rtl="0" eaLnBrk="0" fontAlgn="base" hangingPunct="0">
        <a:spcBef>
          <a:spcPct val="20000"/>
        </a:spcBef>
        <a:spcAft>
          <a:spcPct val="0"/>
        </a:spcAft>
        <a:buClr>
          <a:srgbClr val="006634"/>
        </a:buClr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2pPr>
      <a:lvl3pPr marL="1600200" indent="-244475" algn="l" rtl="0" eaLnBrk="0" fontAlgn="base" hangingPunct="0">
        <a:spcBef>
          <a:spcPct val="20000"/>
        </a:spcBef>
        <a:spcAft>
          <a:spcPct val="0"/>
        </a:spcAft>
        <a:buClr>
          <a:srgbClr val="006634"/>
        </a:buClr>
        <a:buChar char="•"/>
        <a:defRPr sz="2000">
          <a:solidFill>
            <a:schemeClr val="tx1"/>
          </a:solidFill>
          <a:latin typeface="+mn-lt"/>
          <a:ea typeface="ＭＳ Ｐゴシック" charset="0"/>
        </a:defRPr>
      </a:lvl3pPr>
      <a:lvl4pPr marL="2286000" indent="-234950" algn="l" rtl="0" eaLnBrk="0" fontAlgn="base" hangingPunct="0">
        <a:spcBef>
          <a:spcPct val="20000"/>
        </a:spcBef>
        <a:spcAft>
          <a:spcPct val="0"/>
        </a:spcAft>
        <a:buClr>
          <a:srgbClr val="006634"/>
        </a:buClr>
        <a:buChar char="•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857500" indent="-261938" algn="l" rtl="0" eaLnBrk="0" fontAlgn="base" hangingPunct="0">
        <a:spcBef>
          <a:spcPct val="20000"/>
        </a:spcBef>
        <a:spcAft>
          <a:spcPct val="0"/>
        </a:spcAft>
        <a:buClr>
          <a:srgbClr val="006634"/>
        </a:buClr>
        <a:buChar char="•"/>
        <a:defRPr sz="2000">
          <a:solidFill>
            <a:schemeClr val="tx1"/>
          </a:solidFill>
          <a:latin typeface="OptimaCE" charset="-18"/>
          <a:ea typeface="ＭＳ Ｐゴシック" charset="0"/>
        </a:defRPr>
      </a:lvl5pPr>
      <a:lvl6pPr marL="3314700" indent="-261938" algn="l" rtl="0" fontAlgn="base">
        <a:spcBef>
          <a:spcPct val="20000"/>
        </a:spcBef>
        <a:spcAft>
          <a:spcPct val="0"/>
        </a:spcAft>
        <a:buClr>
          <a:srgbClr val="006634"/>
        </a:buClr>
        <a:buChar char="•"/>
        <a:defRPr sz="2000">
          <a:solidFill>
            <a:schemeClr val="tx1"/>
          </a:solidFill>
          <a:latin typeface="OptimaCE" charset="-18"/>
        </a:defRPr>
      </a:lvl6pPr>
      <a:lvl7pPr marL="3771900" indent="-261938" algn="l" rtl="0" fontAlgn="base">
        <a:spcBef>
          <a:spcPct val="20000"/>
        </a:spcBef>
        <a:spcAft>
          <a:spcPct val="0"/>
        </a:spcAft>
        <a:buClr>
          <a:srgbClr val="006634"/>
        </a:buClr>
        <a:buChar char="•"/>
        <a:defRPr sz="2000">
          <a:solidFill>
            <a:schemeClr val="tx1"/>
          </a:solidFill>
          <a:latin typeface="OptimaCE" charset="-18"/>
        </a:defRPr>
      </a:lvl7pPr>
      <a:lvl8pPr marL="4229100" indent="-261938" algn="l" rtl="0" fontAlgn="base">
        <a:spcBef>
          <a:spcPct val="20000"/>
        </a:spcBef>
        <a:spcAft>
          <a:spcPct val="0"/>
        </a:spcAft>
        <a:buClr>
          <a:srgbClr val="006634"/>
        </a:buClr>
        <a:buChar char="•"/>
        <a:defRPr sz="2000">
          <a:solidFill>
            <a:schemeClr val="tx1"/>
          </a:solidFill>
          <a:latin typeface="OptimaCE" charset="-18"/>
        </a:defRPr>
      </a:lvl8pPr>
      <a:lvl9pPr marL="4686300" indent="-261938" algn="l" rtl="0" fontAlgn="base">
        <a:spcBef>
          <a:spcPct val="20000"/>
        </a:spcBef>
        <a:spcAft>
          <a:spcPct val="0"/>
        </a:spcAft>
        <a:buClr>
          <a:srgbClr val="006634"/>
        </a:buClr>
        <a:buChar char="•"/>
        <a:defRPr sz="2000">
          <a:solidFill>
            <a:schemeClr val="tx1"/>
          </a:solidFill>
          <a:latin typeface="OptimaCE" charset="-18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orthumberlandcounty.ca/en/departments_publicworks/resources/calendars/2014_northumberland_county_calendar-smaller.pdf" TargetMode="External"/><Relationship Id="rId3" Type="http://schemas.openxmlformats.org/officeDocument/2006/relationships/hyperlink" Target="http://ec.europa.eu/environment/waste/studies/pdf/Assessment_of_WMP_final_report.pdf" TargetMode="External"/><Relationship Id="rId7" Type="http://schemas.openxmlformats.org/officeDocument/2006/relationships/hyperlink" Target="https://www.ibb.istanbul/News/Detail/34216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eea.europa.eu/publications/managing-municipal-solid-waste/netherlands-municipal-waste-management/view" TargetMode="External"/><Relationship Id="rId5" Type="http://schemas.openxmlformats.org/officeDocument/2006/relationships/hyperlink" Target="http://www.weee-forum.org/system/files/2012_ecodom_weee_arising_in_italy_en.pdf" TargetMode="External"/><Relationship Id="rId4" Type="http://schemas.openxmlformats.org/officeDocument/2006/relationships/hyperlink" Target="http://ec.europa.eu/environment/circular-economy/index_en.htm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oakpulat@rec.or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63588" y="4388911"/>
            <a:ext cx="748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Onur AKPULAT</a:t>
            </a:r>
            <a:endParaRPr lang="tr-TR" sz="20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tr-TR" b="1" dirty="0">
                <a:solidFill>
                  <a:srgbClr val="002060"/>
                </a:solidFill>
                <a:latin typeface="Century Gothic" panose="020B0502020202020204" pitchFamily="34" charset="0"/>
              </a:rPr>
              <a:t>REC </a:t>
            </a: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Türkiye, Proje Yöneticisi</a:t>
            </a:r>
            <a:endParaRPr lang="tr-TR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endParaRPr lang="tr-TR" sz="14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TÜRKTAY, 19 Ekim </a:t>
            </a: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2017</a:t>
            </a:r>
            <a:endParaRPr lang="tr-TR" sz="16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520" y="764704"/>
            <a:ext cx="871296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AVRUPA BİRLİĞİ’NDE </a:t>
            </a:r>
          </a:p>
          <a:p>
            <a:pPr algn="ctr"/>
            <a:r>
              <a:rPr lang="tr-TR" sz="3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ATIK YÖNETİMİ PLANLARI (AYP)</a:t>
            </a:r>
          </a:p>
          <a:p>
            <a:pPr algn="ctr"/>
            <a:r>
              <a:rPr lang="tr-TR" sz="3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VE İYİ UYGULAMALAR</a:t>
            </a:r>
            <a:endParaRPr lang="tr-TR" sz="3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051" name="Picture 3" descr="rectr_yesil_logo_buyuk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145" y="5877272"/>
            <a:ext cx="1467710" cy="777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ONUR_YENI\REC\REC_Imajlari\Ozgur_Kuvvet\rec\book_a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382" y="2481150"/>
            <a:ext cx="1915714" cy="181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71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47030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Sunum Planı</a:t>
            </a:r>
            <a:endParaRPr lang="tr-TR" sz="36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1560" y="1617762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tr-TR" sz="28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AB </a:t>
            </a:r>
            <a:r>
              <a:rPr lang="tr-TR" sz="28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Döngüsel Ekonomi Hedefleri</a:t>
            </a:r>
            <a:endParaRPr lang="tr-TR" sz="28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tr-TR" sz="28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tr-TR" sz="28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AB Üye Ülkeleri AYP Durumu</a:t>
            </a:r>
          </a:p>
          <a:p>
            <a:pPr marL="342900" indent="-342900">
              <a:buFontTx/>
              <a:buChar char="-"/>
            </a:pPr>
            <a:endParaRPr lang="tr-TR" sz="28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tr-TR" sz="28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5 Adımda Etkin Belediye Atığı Yönetimi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2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3041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197907"/>
            <a:ext cx="8424936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dirty="0">
                <a:solidFill>
                  <a:srgbClr val="002060"/>
                </a:solidFill>
                <a:latin typeface="Century Gothic" panose="020B0502020202020204" pitchFamily="34" charset="0"/>
              </a:rPr>
              <a:t>2030 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yılı itibariyle;</a:t>
            </a:r>
            <a:endParaRPr lang="tr-TR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Evsel atıkların %65’inin </a:t>
            </a:r>
            <a:r>
              <a:rPr lang="tr-TR" dirty="0">
                <a:solidFill>
                  <a:srgbClr val="002060"/>
                </a:solidFill>
                <a:latin typeface="Century Gothic" panose="020B0502020202020204" pitchFamily="34" charset="0"/>
              </a:rPr>
              <a:t>geri dönüştürülmesi,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tr-TR" b="1" dirty="0">
                <a:solidFill>
                  <a:srgbClr val="002060"/>
                </a:solidFill>
                <a:latin typeface="Century Gothic" panose="020B0502020202020204" pitchFamily="34" charset="0"/>
              </a:rPr>
              <a:t>E</a:t>
            </a: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vsel atıkların en </a:t>
            </a:r>
            <a:r>
              <a:rPr lang="tr-TR" b="1" dirty="0">
                <a:solidFill>
                  <a:srgbClr val="002060"/>
                </a:solidFill>
                <a:latin typeface="Century Gothic" panose="020B0502020202020204" pitchFamily="34" charset="0"/>
              </a:rPr>
              <a:t>fazla %</a:t>
            </a: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10’unun 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depolanması,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Ambalaj </a:t>
            </a:r>
            <a:r>
              <a:rPr lang="tr-TR" b="1" dirty="0">
                <a:solidFill>
                  <a:srgbClr val="002060"/>
                </a:solidFill>
                <a:latin typeface="Century Gothic" panose="020B0502020202020204" pitchFamily="34" charset="0"/>
              </a:rPr>
              <a:t>atıklarının %</a:t>
            </a: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75’inin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,</a:t>
            </a:r>
          </a:p>
          <a:p>
            <a:pPr marL="1257300" lvl="2" indent="-34290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b="1" dirty="0">
                <a:solidFill>
                  <a:srgbClr val="002060"/>
                </a:solidFill>
                <a:latin typeface="Century Gothic" panose="020B0502020202020204" pitchFamily="34" charset="0"/>
              </a:rPr>
              <a:t>Plastik</a:t>
            </a:r>
            <a:r>
              <a:rPr lang="tr-TR" dirty="0">
                <a:solidFill>
                  <a:srgbClr val="002060"/>
                </a:solidFill>
                <a:latin typeface="Century Gothic" panose="020B0502020202020204" pitchFamily="34" charset="0"/>
              </a:rPr>
              <a:t> ambalaj atıklarının </a:t>
            </a:r>
            <a:r>
              <a:rPr lang="tr-TR" b="1" dirty="0">
                <a:solidFill>
                  <a:srgbClr val="002060"/>
                </a:solidFill>
                <a:latin typeface="Century Gothic" panose="020B0502020202020204" pitchFamily="34" charset="0"/>
              </a:rPr>
              <a:t>%</a:t>
            </a: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55’inin (2025),</a:t>
            </a:r>
            <a:endParaRPr lang="tr-TR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257300" lvl="2" indent="-34290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Ahşap 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ambalaj atıklarının </a:t>
            </a: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%75’inin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,</a:t>
            </a:r>
          </a:p>
          <a:p>
            <a:pPr marL="1257300" lvl="2" indent="-34290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Demir esaslı metal 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ambalaj </a:t>
            </a:r>
            <a:r>
              <a:rPr lang="tr-TR" dirty="0">
                <a:solidFill>
                  <a:srgbClr val="002060"/>
                </a:solidFill>
                <a:latin typeface="Century Gothic" panose="020B0502020202020204" pitchFamily="34" charset="0"/>
              </a:rPr>
              <a:t>atıklarının </a:t>
            </a: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%85’inin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,</a:t>
            </a:r>
            <a:endParaRPr lang="tr-TR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257300" lvl="2" indent="-34290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Alüminyum 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ambalaj </a:t>
            </a:r>
            <a:r>
              <a:rPr lang="tr-TR" dirty="0">
                <a:solidFill>
                  <a:srgbClr val="002060"/>
                </a:solidFill>
                <a:latin typeface="Century Gothic" panose="020B0502020202020204" pitchFamily="34" charset="0"/>
              </a:rPr>
              <a:t>atıklarının </a:t>
            </a: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%85’inin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,</a:t>
            </a:r>
            <a:endParaRPr lang="tr-TR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257300" lvl="2" indent="-34290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Cam 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ambalaj </a:t>
            </a:r>
            <a:r>
              <a:rPr lang="tr-TR" dirty="0">
                <a:solidFill>
                  <a:srgbClr val="002060"/>
                </a:solidFill>
                <a:latin typeface="Century Gothic" panose="020B0502020202020204" pitchFamily="34" charset="0"/>
              </a:rPr>
              <a:t>atıklarının </a:t>
            </a: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%85’inin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,</a:t>
            </a:r>
            <a:endParaRPr lang="tr-TR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257300" lvl="2" indent="-34290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Kağıt/karton </a:t>
            </a: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ambalaj </a:t>
            </a:r>
            <a:r>
              <a:rPr lang="tr-TR" dirty="0">
                <a:solidFill>
                  <a:srgbClr val="002060"/>
                </a:solidFill>
                <a:latin typeface="Century Gothic" panose="020B0502020202020204" pitchFamily="34" charset="0"/>
              </a:rPr>
              <a:t>atıklarının </a:t>
            </a: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%85’inin </a:t>
            </a:r>
            <a:endParaRPr lang="tr-TR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tr-TR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geri dönüştürülmesi</a:t>
            </a:r>
          </a:p>
          <a:p>
            <a:pPr lvl="0">
              <a:spcBef>
                <a:spcPts val="600"/>
              </a:spcBef>
              <a:spcAft>
                <a:spcPts val="600"/>
              </a:spcAft>
            </a:pPr>
            <a:endParaRPr lang="tr-TR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8" y="5934472"/>
            <a:ext cx="118762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: EC, 2017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>
          <a:xfrm>
            <a:off x="323528" y="263545"/>
            <a:ext cx="847030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sz="36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Döngüsel Ekonomi Hedefleri</a:t>
            </a: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3</a:t>
            </a:fld>
            <a:r>
              <a:rPr lang="tr-TR" smtClean="0"/>
              <a:t> / 17</a:t>
            </a:r>
            <a:endParaRPr lang="tr-TR" dirty="0"/>
          </a:p>
        </p:txBody>
      </p:sp>
      <p:pic>
        <p:nvPicPr>
          <p:cNvPr id="11" name="Picture 3" descr="D:\Onur\REC\REC_GORSELLER\Haziran_2016\258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065" y="5157192"/>
            <a:ext cx="1361728" cy="1361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2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21412" y="0"/>
            <a:ext cx="8604250" cy="11430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tr-TR" sz="3600" dirty="0">
                <a:solidFill>
                  <a:schemeClr val="accent6">
                    <a:lumMod val="75000"/>
                  </a:schemeClr>
                </a:solidFill>
              </a:rPr>
              <a:t>Ulusal Atık Yönetimi Eylem Planı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67544" y="1484784"/>
            <a:ext cx="8424936" cy="5040560"/>
          </a:xfrm>
          <a:prstGeom prst="rect">
            <a:avLst/>
          </a:prstGeom>
        </p:spPr>
        <p:txBody>
          <a:bodyPr>
            <a:normAutofit/>
          </a:bodyPr>
          <a:lstStyle>
            <a:lvl1pPr marL="347663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863600" indent="-2270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600200" indent="-2444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2286000" indent="-2349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857500" indent="-2619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OptimaCE" charset="-18"/>
                <a:ea typeface="ＭＳ Ｐゴシック" charset="0"/>
              </a:defRPr>
            </a:lvl5pPr>
            <a:lvl6pPr marL="3314700" indent="-261938" algn="l" rtl="0" fontAlgn="base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OptimaCE" charset="-18"/>
              </a:defRPr>
            </a:lvl6pPr>
            <a:lvl7pPr marL="3771900" indent="-261938" algn="l" rtl="0" fontAlgn="base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OptimaCE" charset="-18"/>
              </a:defRPr>
            </a:lvl7pPr>
            <a:lvl8pPr marL="4229100" indent="-261938" algn="l" rtl="0" fontAlgn="base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OptimaCE" charset="-18"/>
              </a:defRPr>
            </a:lvl8pPr>
            <a:lvl9pPr marL="4686300" indent="-261938" algn="l" rtl="0" fontAlgn="base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OptimaCE" charset="-18"/>
              </a:defRPr>
            </a:lvl9pPr>
          </a:lstStyle>
          <a:p>
            <a:pPr marL="0" lvl="1" indent="0">
              <a:buFontTx/>
              <a:buNone/>
            </a:pPr>
            <a:r>
              <a:rPr lang="tr-TR" sz="20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T.C. Çevre </a:t>
            </a:r>
            <a:r>
              <a:rPr lang="tr-TR" sz="2000" b="1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ve Şehircilik </a:t>
            </a:r>
            <a:r>
              <a:rPr lang="tr-TR" sz="20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Bakanlığı</a:t>
            </a:r>
          </a:p>
          <a:p>
            <a:pPr marL="0" lvl="1" indent="0">
              <a:buFontTx/>
              <a:buNone/>
            </a:pPr>
            <a:endParaRPr lang="tr-TR" sz="2000" b="1" dirty="0">
              <a:solidFill>
                <a:srgbClr val="002060"/>
              </a:solidFill>
              <a:latin typeface="Century Gothic" panose="020B0502020202020204" pitchFamily="34" charset="0"/>
              <a:cs typeface="ＭＳ Ｐゴシック" charset="0"/>
            </a:endParaRPr>
          </a:p>
          <a:p>
            <a:pPr marL="0" lvl="1" indent="0" algn="r">
              <a:buFontTx/>
              <a:buNone/>
            </a:pPr>
            <a:r>
              <a:rPr lang="tr-TR" sz="20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Ulusal </a:t>
            </a:r>
            <a:r>
              <a:rPr lang="tr-TR" sz="2000" b="1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Atık Yönetimi Eylem </a:t>
            </a:r>
            <a:r>
              <a:rPr lang="tr-TR" sz="20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Planı (2016-2023) </a:t>
            </a:r>
          </a:p>
          <a:p>
            <a:pPr marL="0" lvl="1" indent="0">
              <a:buFontTx/>
              <a:buNone/>
            </a:pPr>
            <a:endParaRPr lang="tr-TR" sz="2000" dirty="0">
              <a:solidFill>
                <a:srgbClr val="002060"/>
              </a:solidFill>
              <a:latin typeface="Century Gothic" panose="020B0502020202020204" pitchFamily="34" charset="0"/>
              <a:cs typeface="ＭＳ Ｐゴシック" charset="0"/>
            </a:endParaRPr>
          </a:p>
          <a:p>
            <a:pPr marL="0" lvl="1" indent="0">
              <a:buFontTx/>
              <a:buNone/>
            </a:pPr>
            <a:r>
              <a:rPr lang="tr-TR" sz="20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Söz konusu yönetim planı 2023 yılına gelindiği zaman; </a:t>
            </a:r>
          </a:p>
          <a:p>
            <a:pPr marL="0" lvl="1" indent="0">
              <a:buFontTx/>
              <a:buNone/>
            </a:pPr>
            <a:endParaRPr lang="tr-TR" sz="2000" dirty="0" smtClean="0">
              <a:solidFill>
                <a:srgbClr val="002060"/>
              </a:solidFill>
              <a:latin typeface="Century Gothic" panose="020B0502020202020204" pitchFamily="34" charset="0"/>
              <a:cs typeface="ＭＳ Ｐゴシック" charset="0"/>
            </a:endParaRPr>
          </a:p>
          <a:p>
            <a:pPr marL="0" lvl="1" indent="0">
              <a:buFontTx/>
              <a:buNone/>
            </a:pPr>
            <a:r>
              <a:rPr lang="tr-TR" sz="20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Geri Kazanım		%35 </a:t>
            </a:r>
            <a:endParaRPr lang="tr-TR" sz="2000" dirty="0" smtClean="0">
              <a:solidFill>
                <a:srgbClr val="002060"/>
              </a:solidFill>
              <a:latin typeface="Century Gothic" panose="020B0502020202020204" pitchFamily="34" charset="0"/>
              <a:cs typeface="ＭＳ Ｐゴシック" charset="0"/>
            </a:endParaRPr>
          </a:p>
          <a:p>
            <a:pPr marL="0" lvl="1" indent="0">
              <a:buFontTx/>
              <a:buNone/>
            </a:pPr>
            <a:r>
              <a:rPr lang="tr-TR" sz="20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Vahşi Depolama 	%0 </a:t>
            </a:r>
          </a:p>
          <a:p>
            <a:pPr marL="0" lvl="1" indent="0">
              <a:buFontTx/>
              <a:buNone/>
            </a:pPr>
            <a:r>
              <a:rPr lang="tr-TR" sz="20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Düzenli Depolama 	%65 </a:t>
            </a:r>
          </a:p>
          <a:p>
            <a:pPr marL="0" lvl="1" indent="0">
              <a:buFontTx/>
              <a:buNone/>
            </a:pPr>
            <a:endParaRPr lang="tr-TR" sz="2000" dirty="0">
              <a:solidFill>
                <a:srgbClr val="002060"/>
              </a:solidFill>
              <a:latin typeface="Century Gothic" panose="020B0502020202020204" pitchFamily="34" charset="0"/>
              <a:cs typeface="ＭＳ Ｐゴシック" charset="0"/>
            </a:endParaRPr>
          </a:p>
          <a:p>
            <a:pPr marL="0" lvl="1" indent="0">
              <a:buFontTx/>
              <a:buNone/>
            </a:pPr>
            <a:r>
              <a:rPr lang="tr-TR" sz="20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Bu çalışmanın ardından Ulusal Atık Yönetimi Eylem Planı'nı esas alacak şekilde </a:t>
            </a:r>
            <a:r>
              <a:rPr lang="tr-TR" sz="20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81 ilimizin atık yönetimi planları </a:t>
            </a:r>
            <a:r>
              <a:rPr lang="tr-TR" sz="20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da oluşturulacak. </a:t>
            </a:r>
          </a:p>
        </p:txBody>
      </p:sp>
      <p:sp>
        <p:nvSpPr>
          <p:cNvPr id="3" name="Up Arrow 2"/>
          <p:cNvSpPr/>
          <p:nvPr/>
        </p:nvSpPr>
        <p:spPr bwMode="auto">
          <a:xfrm>
            <a:off x="3923928" y="3789064"/>
            <a:ext cx="216000" cy="216000"/>
          </a:xfrm>
          <a:prstGeom prst="upArrow">
            <a:avLst/>
          </a:prstGeom>
          <a:solidFill>
            <a:srgbClr val="002060"/>
          </a:solidFill>
          <a:ln>
            <a:solidFill>
              <a:srgbClr val="002060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SzPct val="120000"/>
            </a:pPr>
            <a:endParaRPr lang="tr-TR" b="1" smtClean="0">
              <a:solidFill>
                <a:prstClr val="black"/>
              </a:solidFill>
              <a:latin typeface="OptimaCE" charset="-18"/>
            </a:endParaRPr>
          </a:p>
        </p:txBody>
      </p:sp>
      <p:sp>
        <p:nvSpPr>
          <p:cNvPr id="7" name="Up Arrow 6"/>
          <p:cNvSpPr/>
          <p:nvPr/>
        </p:nvSpPr>
        <p:spPr bwMode="auto">
          <a:xfrm flipV="1">
            <a:off x="3923928" y="4149104"/>
            <a:ext cx="216000" cy="216000"/>
          </a:xfrm>
          <a:prstGeom prst="upArrow">
            <a:avLst/>
          </a:prstGeom>
          <a:solidFill>
            <a:srgbClr val="002060"/>
          </a:solidFill>
          <a:ln>
            <a:solidFill>
              <a:srgbClr val="002060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SzPct val="120000"/>
            </a:pPr>
            <a:endParaRPr lang="tr-TR" b="1" smtClean="0">
              <a:solidFill>
                <a:prstClr val="black"/>
              </a:solidFill>
              <a:latin typeface="OptimaCE" charset="-18"/>
            </a:endParaRPr>
          </a:p>
        </p:txBody>
      </p:sp>
      <p:sp>
        <p:nvSpPr>
          <p:cNvPr id="8" name="Up Arrow 7"/>
          <p:cNvSpPr/>
          <p:nvPr/>
        </p:nvSpPr>
        <p:spPr bwMode="auto">
          <a:xfrm flipV="1">
            <a:off x="3923928" y="4509144"/>
            <a:ext cx="216000" cy="216000"/>
          </a:xfrm>
          <a:prstGeom prst="upArrow">
            <a:avLst/>
          </a:prstGeom>
          <a:solidFill>
            <a:srgbClr val="002060"/>
          </a:solidFill>
          <a:ln>
            <a:solidFill>
              <a:srgbClr val="002060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SzPct val="120000"/>
            </a:pPr>
            <a:endParaRPr lang="tr-TR" b="1" smtClean="0">
              <a:solidFill>
                <a:prstClr val="black"/>
              </a:solidFill>
              <a:latin typeface="OptimaCE" charset="-18"/>
            </a:endParaRPr>
          </a:p>
        </p:txBody>
      </p:sp>
      <p:pic>
        <p:nvPicPr>
          <p:cNvPr id="1026" name="Picture 2" descr="D:\ONUR_YENI\LCDP\Logolar\CS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126" y="1124744"/>
            <a:ext cx="1425338" cy="86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lide Number Placeholder 2"/>
          <p:cNvSpPr txBox="1">
            <a:spLocks/>
          </p:cNvSpPr>
          <p:nvPr/>
        </p:nvSpPr>
        <p:spPr>
          <a:xfrm>
            <a:off x="107504" y="64533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r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/ 17</a:t>
            </a: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612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82047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Üye Ülkeleri Ulusal </a:t>
            </a:r>
            <a:r>
              <a:rPr lang="tr-TR" sz="3600" b="1" dirty="0" err="1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AYP’leri</a:t>
            </a:r>
            <a:endParaRPr lang="tr-TR" sz="36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5857" y="1480135"/>
            <a:ext cx="842493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Kapsam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18 Üye Ülke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45 Atık Yönetim Planı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tr-TR" sz="1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15 Ulusal Plan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tr-TR" sz="1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29 Bölgesel Plan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tr-TR" sz="1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1 Yerel Plan</a:t>
            </a:r>
          </a:p>
          <a:p>
            <a:pPr lvl="0">
              <a:spcBef>
                <a:spcPts val="600"/>
              </a:spcBef>
              <a:spcAft>
                <a:spcPts val="600"/>
              </a:spcAft>
            </a:pPr>
            <a:endParaRPr lang="tr-TR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8" y="5934472"/>
            <a:ext cx="1259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Kaynak: 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EC, 2016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2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AYP Değerlendirme Çalışması, 2016</a:t>
            </a:r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2052" name="Picture 4" descr="C:\Users\onur.akpulat.REC\Desktop\Atik_Yonetimi_Planı_AB_Haritas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159" y="1475602"/>
            <a:ext cx="5571337" cy="4581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5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9097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82047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Üye Ülkeleri Ulusal </a:t>
            </a:r>
            <a:r>
              <a:rPr lang="tr-TR" sz="3600" b="1" dirty="0" err="1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AYP’leri</a:t>
            </a:r>
            <a:endParaRPr lang="tr-TR" sz="36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5858" y="1480135"/>
            <a:ext cx="314930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Uygunluk Değerlendirmesi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18 Üye Ülke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45 Atık Yönetim Planı</a:t>
            </a:r>
          </a:p>
          <a:p>
            <a:pPr lvl="0">
              <a:spcBef>
                <a:spcPts val="600"/>
              </a:spcBef>
              <a:spcAft>
                <a:spcPts val="600"/>
              </a:spcAft>
            </a:pPr>
            <a:endParaRPr lang="tr-TR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lvl="0"/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Atık Çerçeve Direktifi </a:t>
            </a:r>
          </a:p>
          <a:p>
            <a:pPr lvl="0" algn="r"/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Madde 28</a:t>
            </a:r>
          </a:p>
          <a:p>
            <a:pPr lvl="0"/>
            <a:endParaRPr lang="tr-TR" sz="16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600" b="1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Standart Üstü: 3</a:t>
            </a:r>
            <a:endParaRPr lang="tr-TR" sz="1600" b="1" dirty="0" smtClean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6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Yeterli: 24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Standart Altı: 18</a:t>
            </a:r>
            <a:endParaRPr lang="tr-TR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8" y="5934472"/>
            <a:ext cx="1259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Kaynak: 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EC, 2016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2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AYP Değerlendirme Çalışması, 2016</a:t>
            </a:r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2052" name="Picture 4" descr="C:\Users\onur.akpulat.REC\Desktop\Atik_Yonetimi_Planı_AB_Haritas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159" y="1475602"/>
            <a:ext cx="5571337" cy="4581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6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3514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82047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Üye Ülkeleri Ulusal </a:t>
            </a:r>
            <a:r>
              <a:rPr lang="tr-TR" sz="3600" b="1" dirty="0" err="1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AYP’leri</a:t>
            </a:r>
            <a:endParaRPr lang="tr-TR" sz="36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7544" y="6038855"/>
            <a:ext cx="1259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Kaynak: 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EC, 2016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2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AYP Değerlendirme Çalışması, 2016</a:t>
            </a:r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033721"/>
              </p:ext>
            </p:extLst>
          </p:nvPr>
        </p:nvGraphicFramePr>
        <p:xfrm>
          <a:off x="467544" y="1412776"/>
          <a:ext cx="8352928" cy="44805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4018"/>
                <a:gridCol w="1102043"/>
                <a:gridCol w="1888315"/>
                <a:gridCol w="4968552"/>
              </a:tblGrid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No</a:t>
                      </a:r>
                      <a:endParaRPr lang="tr-TR" sz="12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Ülke</a:t>
                      </a:r>
                      <a:endParaRPr lang="tr-TR" sz="12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Ulusal AYP</a:t>
                      </a:r>
                      <a:r>
                        <a:rPr lang="tr-TR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Periyodu</a:t>
                      </a:r>
                      <a:endParaRPr lang="tr-TR" sz="12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Kapsam</a:t>
                      </a:r>
                      <a:endParaRPr lang="tr-TR" sz="12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Bulgaristan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2014-2020 (7 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Tam kapsam*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GKRK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2014-2020 (7 yıl)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Kapsam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dışı: Tehlikeli atıklar, atık yağlar, ÖTA, </a:t>
                      </a: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inşaat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ve yıkıntı atıkları, endüstriyel atıklar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err="1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Çekya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2015-2024 (10 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Kapsam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dışı: Endüstriyel atıklar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Estonya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2014-2020 (7 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Kapsam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dışı: Atık yağlar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İspanya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2008-2015 (8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Kapsam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dışı: Endüstriyel atıklar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Yunanistan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2015-2020 (6 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Kapsam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dışı: İ</a:t>
                      </a: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nşaat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ve yıkıntı atıkları, endüstriyel atıklar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Macaristan 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2014-2020 (7 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Tam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kapsam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Litvanya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2012-2020 (9 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Tam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kapsam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Letonya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2013-2020 (8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Kapsam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dışı: Endüstriyel atıklar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Malta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2014-2020 (7 yıl) 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Tam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kapsam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Polonya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2010-2022 (13 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Tam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kapsam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Portekiz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2014-2020 (7 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Kapsam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dışı: Endüstriyel atıklar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Slovenya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2012-2020 (9 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Kapsam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dışı: Tehlikeli atıklar, atık yağlar, ÖTA, </a:t>
                      </a: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inşaat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ve yıkıntı atıkları, endüstriyel atıklar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25158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Slovakya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2011-2015 (5 yıl)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Kapsam</a:t>
                      </a:r>
                      <a:r>
                        <a:rPr lang="tr-TR" sz="1200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dışı: Tehlikeli atıklar, atık yağlar, ÖTA, </a:t>
                      </a:r>
                      <a:endParaRPr lang="tr-TR" sz="1200" dirty="0" smtClean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5796136" y="5961474"/>
            <a:ext cx="2987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*Tam </a:t>
            </a:r>
            <a:r>
              <a:rPr lang="tr-TR" sz="10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K</a:t>
            </a:r>
            <a:r>
              <a:rPr lang="tr-TR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apsam: </a:t>
            </a:r>
            <a:r>
              <a:rPr lang="tr-TR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Belediye </a:t>
            </a:r>
            <a:r>
              <a:rPr lang="tr-TR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atıkları, ambalaj atıkları, </a:t>
            </a:r>
            <a:r>
              <a:rPr lang="tr-TR" sz="1000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biyobozunur</a:t>
            </a:r>
            <a:r>
              <a:rPr lang="tr-TR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 atıklar, tehlikeli atıklar, atık </a:t>
            </a:r>
            <a:r>
              <a:rPr lang="tr-TR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akü-piller, </a:t>
            </a:r>
            <a:r>
              <a:rPr lang="tr-TR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AEEE, atık yağlar, ÖTA, inşaat ve yıkıntı atıkları, endüstriyel atıklar</a:t>
            </a:r>
            <a:endParaRPr lang="tr-TR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7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3489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82047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Üye Ülkeleri Ulusal </a:t>
            </a:r>
            <a:r>
              <a:rPr lang="tr-TR" sz="3600" b="1" dirty="0" err="1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AYP’leri</a:t>
            </a:r>
            <a:endParaRPr lang="tr-TR" sz="36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44216" y="6453336"/>
            <a:ext cx="1259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Kaynak: 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EC, 2016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2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AYP Değerlendirme Çalışması, 2016</a:t>
            </a:r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079175"/>
              </p:ext>
            </p:extLst>
          </p:nvPr>
        </p:nvGraphicFramePr>
        <p:xfrm>
          <a:off x="3347864" y="1529288"/>
          <a:ext cx="5544616" cy="52120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4018"/>
                <a:gridCol w="1102043"/>
                <a:gridCol w="2025967"/>
                <a:gridCol w="2022588"/>
              </a:tblGrid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Century Gothic" panose="020B0502020202020204" pitchFamily="34" charset="0"/>
                        </a:rPr>
                        <a:t>No</a:t>
                      </a:r>
                      <a:endParaRPr lang="tr-TR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Century Gothic" panose="020B0502020202020204" pitchFamily="34" charset="0"/>
                        </a:rPr>
                        <a:t>Ülke</a:t>
                      </a:r>
                      <a:endParaRPr lang="tr-TR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Century Gothic" panose="020B0502020202020204" pitchFamily="34" charset="0"/>
                        </a:rPr>
                        <a:t>Bölgesel/Yerel</a:t>
                      </a:r>
                      <a:r>
                        <a:rPr lang="tr-TR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tr-TR" sz="1200" dirty="0" smtClean="0">
                          <a:latin typeface="Century Gothic" panose="020B0502020202020204" pitchFamily="34" charset="0"/>
                        </a:rPr>
                        <a:t>Planlama</a:t>
                      </a:r>
                      <a:endParaRPr lang="tr-TR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err="1" smtClean="0">
                          <a:latin typeface="Century Gothic" panose="020B0502020202020204" pitchFamily="34" charset="0"/>
                        </a:rPr>
                        <a:t>Sektörel</a:t>
                      </a:r>
                      <a:r>
                        <a:rPr lang="tr-TR" sz="1200" dirty="0" smtClean="0">
                          <a:latin typeface="Century Gothic" panose="020B0502020202020204" pitchFamily="34" charset="0"/>
                        </a:rPr>
                        <a:t> Planlama</a:t>
                      </a:r>
                      <a:endParaRPr lang="tr-TR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Bulgaristan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GKRK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err="1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Çekya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 smtClean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Almanya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 smtClean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Estonya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 smtClean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İspanya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 smtClean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Fransa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Yunanistan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Macaristan 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 smtClean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İtalya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 smtClean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Litvanya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 smtClean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Letonya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 smtClean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Malta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 smtClean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Polonya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 smtClean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Portekiz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 smtClean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Slovenya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 smtClean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17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Slovakya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Yok</a:t>
                      </a:r>
                      <a:endParaRPr lang="tr-TR" sz="1200" b="1" dirty="0" smtClean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İngiltere</a:t>
                      </a:r>
                      <a:endParaRPr lang="tr-TR" sz="12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Var</a:t>
                      </a:r>
                      <a:endParaRPr lang="tr-TR" sz="1200" b="1" dirty="0" smtClean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15857" y="1480135"/>
            <a:ext cx="2959999" cy="497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Bölgesel/Yerel </a:t>
            </a:r>
            <a:r>
              <a:rPr lang="tr-TR" sz="16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Planlama</a:t>
            </a:r>
            <a:endParaRPr lang="tr-TR" sz="16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10 </a:t>
            </a:r>
            <a:r>
              <a:rPr lang="tr-TR" sz="1400" dirty="0">
                <a:solidFill>
                  <a:srgbClr val="00B050"/>
                </a:solidFill>
                <a:latin typeface="Century Gothic" panose="020B0502020202020204" pitchFamily="34" charset="0"/>
              </a:rPr>
              <a:t>Üye Ülkede </a:t>
            </a:r>
            <a:r>
              <a:rPr lang="tr-TR" sz="1400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Var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8 Üye Ülkede Yok</a:t>
            </a:r>
          </a:p>
          <a:p>
            <a:pPr lvl="0">
              <a:spcBef>
                <a:spcPts val="600"/>
              </a:spcBef>
              <a:spcAft>
                <a:spcPts val="600"/>
              </a:spcAft>
            </a:pPr>
            <a:endParaRPr lang="tr-TR" sz="14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sz="1600" b="1" dirty="0" err="1" smtClean="0">
                <a:solidFill>
                  <a:srgbClr val="002060"/>
                </a:solidFill>
                <a:latin typeface="Century Gothic" panose="020B0502020202020204" pitchFamily="34" charset="0"/>
              </a:rPr>
              <a:t>Sektörel</a:t>
            </a:r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Planlama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7 Üye </a:t>
            </a:r>
            <a:r>
              <a:rPr lang="tr-TR" sz="1400" dirty="0">
                <a:solidFill>
                  <a:srgbClr val="00B050"/>
                </a:solidFill>
                <a:latin typeface="Century Gothic" panose="020B0502020202020204" pitchFamily="34" charset="0"/>
              </a:rPr>
              <a:t>Ülkede Var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11 </a:t>
            </a:r>
            <a:r>
              <a:rPr lang="tr-TR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Üye Ülkede </a:t>
            </a:r>
            <a:r>
              <a:rPr lang="tr-TR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Yok</a:t>
            </a:r>
          </a:p>
          <a:p>
            <a:pPr lvl="0">
              <a:spcBef>
                <a:spcPts val="600"/>
              </a:spcBef>
              <a:spcAft>
                <a:spcPts val="600"/>
              </a:spcAft>
            </a:pPr>
            <a:endParaRPr lang="tr-TR" sz="1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Yunanistan, Portekiz ve </a:t>
            </a:r>
            <a:r>
              <a:rPr lang="tr-TR" sz="1400" dirty="0">
                <a:solidFill>
                  <a:srgbClr val="00B050"/>
                </a:solidFill>
                <a:latin typeface="Century Gothic" panose="020B0502020202020204" pitchFamily="34" charset="0"/>
              </a:rPr>
              <a:t>İngiltere’de </a:t>
            </a:r>
            <a:r>
              <a:rPr lang="tr-TR" sz="1400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hem Bölgesel/Yerel hem </a:t>
            </a:r>
            <a:r>
              <a:rPr lang="tr-TR" sz="1400" dirty="0" err="1" smtClean="0">
                <a:solidFill>
                  <a:srgbClr val="00B050"/>
                </a:solidFill>
                <a:latin typeface="Century Gothic" panose="020B0502020202020204" pitchFamily="34" charset="0"/>
              </a:rPr>
              <a:t>Sektörel</a:t>
            </a:r>
            <a:r>
              <a:rPr lang="tr-TR" sz="1400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 Planlamalar Var</a:t>
            </a:r>
            <a:endParaRPr lang="tr-TR" sz="1400" dirty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İtalya, Letonya, Slovenya  ve </a:t>
            </a:r>
            <a:r>
              <a:rPr lang="tr-TR" sz="1400" dirty="0" err="1" smtClean="0">
                <a:solidFill>
                  <a:srgbClr val="FF0000"/>
                </a:solidFill>
                <a:latin typeface="Century Gothic" panose="020B0502020202020204" pitchFamily="34" charset="0"/>
              </a:rPr>
              <a:t>GKRK’da</a:t>
            </a:r>
            <a:r>
              <a:rPr lang="tr-TR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Bölgesel/Yerel ve </a:t>
            </a:r>
            <a:r>
              <a:rPr lang="tr-TR" sz="1400" dirty="0" err="1" smtClean="0">
                <a:solidFill>
                  <a:srgbClr val="FF0000"/>
                </a:solidFill>
                <a:latin typeface="Century Gothic" panose="020B0502020202020204" pitchFamily="34" charset="0"/>
              </a:rPr>
              <a:t>Sektörel</a:t>
            </a:r>
            <a:r>
              <a:rPr lang="tr-TR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Planlama Yok</a:t>
            </a:r>
            <a:endParaRPr lang="tr-TR" sz="14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>
              <a:spcBef>
                <a:spcPts val="600"/>
              </a:spcBef>
              <a:spcAft>
                <a:spcPts val="600"/>
              </a:spcAft>
            </a:pPr>
            <a:endParaRPr lang="tr-TR" sz="16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8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7813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82047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Üye Ülkeleri Ulusal </a:t>
            </a:r>
            <a:r>
              <a:rPr lang="tr-TR" sz="3600" b="1" dirty="0" err="1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AYP’leri</a:t>
            </a:r>
            <a:endParaRPr lang="tr-TR" sz="36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32848" y="6453336"/>
            <a:ext cx="1259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Kaynak: 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EC, 2016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2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AYP Değerlendirme Çalışması, 2016</a:t>
            </a:r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70" t="14778" r="20679" b="18613"/>
          <a:stretch/>
        </p:blipFill>
        <p:spPr bwMode="auto">
          <a:xfrm>
            <a:off x="2589912" y="1340768"/>
            <a:ext cx="6374575" cy="3605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 rot="16200000">
            <a:off x="1349458" y="2918159"/>
            <a:ext cx="22796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Değerlendirilen AYP Sayısı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 rot="17826371">
            <a:off x="2326853" y="5368475"/>
            <a:ext cx="1294035" cy="276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Ayrı toplama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 rot="17826371">
            <a:off x="2516765" y="5462951"/>
            <a:ext cx="17293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Ön İşleme (yeniden kullanım ve geri dönüşüm öncesi)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 rot="17826371">
            <a:off x="3199189" y="5458079"/>
            <a:ext cx="17028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Ön İşleme (depolama öncesi)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 rot="17826371">
            <a:off x="3719080" y="5564608"/>
            <a:ext cx="173470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Ambalaj atıkları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 rot="17826371">
            <a:off x="4323108" y="5518881"/>
            <a:ext cx="163196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İnşaat ve yıkıntı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 rot="17826371">
            <a:off x="5073341" y="5276142"/>
            <a:ext cx="12940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 err="1" smtClean="0">
                <a:solidFill>
                  <a:srgbClr val="002060"/>
                </a:solidFill>
                <a:latin typeface="Century Gothic" panose="020B0502020202020204" pitchFamily="34" charset="0"/>
              </a:rPr>
              <a:t>Biyobozunur</a:t>
            </a:r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atıklar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 rot="17826371">
            <a:off x="5586849" y="5368475"/>
            <a:ext cx="1294035" cy="276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AEEE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 rot="17826371">
            <a:off x="5996016" y="5518881"/>
            <a:ext cx="163196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Atık akü ve piller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 rot="17826371">
            <a:off x="6743114" y="5368475"/>
            <a:ext cx="1294035" cy="276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Atık yağlar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 rot="17826371">
            <a:off x="7321246" y="5368475"/>
            <a:ext cx="1294035" cy="276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Tehlikeli atıklar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 rot="17826371">
            <a:off x="7899376" y="5368475"/>
            <a:ext cx="1294035" cy="276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ÖTA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1520" y="1480135"/>
            <a:ext cx="2034927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Hedeflere Uzaklığa ilişkin Durum Bilgisi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Ayrı Toplama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Önişleme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err="1" smtClean="0">
                <a:solidFill>
                  <a:srgbClr val="00B050"/>
                </a:solidFill>
                <a:latin typeface="Century Gothic" panose="020B0502020202020204" pitchFamily="34" charset="0"/>
              </a:rPr>
              <a:t>Biyobozunur</a:t>
            </a:r>
            <a:r>
              <a:rPr lang="tr-TR" sz="1400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 atıklar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Atık akü ve piller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ÖTA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Farklı planlarda ya da farklı mevzuat ile düzenlenir</a:t>
            </a:r>
          </a:p>
          <a:p>
            <a:pPr lvl="0">
              <a:spcBef>
                <a:spcPts val="600"/>
              </a:spcBef>
              <a:spcAft>
                <a:spcPts val="600"/>
              </a:spcAft>
            </a:pPr>
            <a:endParaRPr lang="tr-TR" sz="16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9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2797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82047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Üye Ülkeleri Ulusal </a:t>
            </a:r>
            <a:r>
              <a:rPr lang="tr-TR" sz="3600" b="1" dirty="0" err="1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AYP’leri</a:t>
            </a:r>
            <a:endParaRPr lang="tr-TR" sz="36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32848" y="6453336"/>
            <a:ext cx="1259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Kaynak: 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EC, 2016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2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AB AYP Değerlendirme Çalışması, 2016</a:t>
            </a:r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82" t="19406" r="11332" b="18479"/>
          <a:stretch/>
        </p:blipFill>
        <p:spPr bwMode="auto">
          <a:xfrm>
            <a:off x="3671392" y="1583125"/>
            <a:ext cx="5365104" cy="4294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77" t="74890" r="54560" b="14756"/>
          <a:stretch/>
        </p:blipFill>
        <p:spPr bwMode="auto">
          <a:xfrm>
            <a:off x="7187445" y="4079248"/>
            <a:ext cx="254361" cy="791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5" t="75441" r="76422" b="15736"/>
          <a:stretch/>
        </p:blipFill>
        <p:spPr bwMode="auto">
          <a:xfrm>
            <a:off x="7236296" y="3466199"/>
            <a:ext cx="188534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24" t="74890" r="32876" b="14756"/>
          <a:stretch/>
        </p:blipFill>
        <p:spPr bwMode="auto">
          <a:xfrm>
            <a:off x="7218492" y="4751431"/>
            <a:ext cx="221837" cy="765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7380312" y="3466199"/>
            <a:ext cx="129403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Ambalaj atıkları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380312" y="3682223"/>
            <a:ext cx="129403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Atık akü ve piller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380312" y="3898247"/>
            <a:ext cx="165618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İnşaat ve yıkıntı atıkları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80312" y="4114271"/>
            <a:ext cx="172819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050" dirty="0" err="1" smtClean="0">
                <a:solidFill>
                  <a:srgbClr val="002060"/>
                </a:solidFill>
                <a:latin typeface="Century Gothic" panose="020B0502020202020204" pitchFamily="34" charset="0"/>
              </a:rPr>
              <a:t>Biyobozunur</a:t>
            </a:r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atıklar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380312" y="4330295"/>
            <a:ext cx="129403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AEEE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7380312" y="4546319"/>
            <a:ext cx="129403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ÖTA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380312" y="4762343"/>
            <a:ext cx="129403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Tehlikeli atıklar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382421" y="4978367"/>
            <a:ext cx="129403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Atık yağlar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380312" y="5194391"/>
            <a:ext cx="129403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Endüstriyel atıklar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485877" y="5047292"/>
            <a:ext cx="129403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Atık miktarları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907705" y="1772816"/>
            <a:ext cx="183569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Atık oluşma trendleri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195736" y="2492896"/>
            <a:ext cx="154766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Mevcut atık toplama sistemleri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907704" y="3301534"/>
            <a:ext cx="183569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Oluşan atıkların, tanım, tür ve kaynakları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00201" y="4208211"/>
            <a:ext cx="194319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05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Bertaraf seçenekleri</a:t>
            </a:r>
            <a:endParaRPr lang="tr-T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51520" y="1452260"/>
            <a:ext cx="194421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Farklı Konularda Standart Altı Tespit Edilen AYP Sayıları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Atık oluşma trendleri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Mevcut atık toplama sistemleri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endParaRPr lang="tr-TR" sz="1400" dirty="0" smtClean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Endüstriyel atıklar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ÖTA, AEEE</a:t>
            </a:r>
          </a:p>
          <a:p>
            <a:pPr lvl="0">
              <a:spcBef>
                <a:spcPts val="600"/>
              </a:spcBef>
              <a:spcAft>
                <a:spcPts val="600"/>
              </a:spcAft>
            </a:pPr>
            <a:endParaRPr lang="tr-TR" sz="16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10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5962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21412" y="413792"/>
            <a:ext cx="8604250" cy="11430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tr-TR" sz="3600" dirty="0" smtClean="0">
                <a:solidFill>
                  <a:schemeClr val="accent6">
                    <a:lumMod val="75000"/>
                  </a:schemeClr>
                </a:solidFill>
              </a:rPr>
              <a:t>5 Adımda </a:t>
            </a:r>
            <a:br>
              <a:rPr lang="tr-TR" sz="36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tr-TR" sz="3600" dirty="0" smtClean="0">
                <a:solidFill>
                  <a:schemeClr val="accent6">
                    <a:lumMod val="75000"/>
                  </a:schemeClr>
                </a:solidFill>
              </a:rPr>
              <a:t>Etkin Belediye Atığı Yönetimi</a:t>
            </a:r>
            <a:endParaRPr lang="tr-TR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67544" y="1916832"/>
            <a:ext cx="8568952" cy="302433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7663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863600" indent="-2270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600200" indent="-2444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2286000" indent="-2349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857500" indent="-2619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OptimaCE" charset="-18"/>
                <a:ea typeface="ＭＳ Ｐゴシック" charset="0"/>
              </a:defRPr>
            </a:lvl5pPr>
            <a:lvl6pPr marL="3314700" indent="-261938" algn="l" rtl="0" fontAlgn="base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OptimaCE" charset="-18"/>
              </a:defRPr>
            </a:lvl6pPr>
            <a:lvl7pPr marL="3771900" indent="-261938" algn="l" rtl="0" fontAlgn="base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OptimaCE" charset="-18"/>
              </a:defRPr>
            </a:lvl7pPr>
            <a:lvl8pPr marL="4229100" indent="-261938" algn="l" rtl="0" fontAlgn="base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OptimaCE" charset="-18"/>
              </a:defRPr>
            </a:lvl8pPr>
            <a:lvl9pPr marL="4686300" indent="-261938" algn="l" rtl="0" fontAlgn="base">
              <a:spcBef>
                <a:spcPct val="20000"/>
              </a:spcBef>
              <a:spcAft>
                <a:spcPct val="0"/>
              </a:spcAft>
              <a:buClr>
                <a:srgbClr val="006634"/>
              </a:buClr>
              <a:buChar char="•"/>
              <a:defRPr sz="2000">
                <a:solidFill>
                  <a:schemeClr val="tx1"/>
                </a:solidFill>
                <a:latin typeface="OptimaCE" charset="-18"/>
              </a:defRPr>
            </a:lvl9pPr>
          </a:lstStyle>
          <a:p>
            <a:pPr marL="457200" lvl="1" indent="-457200">
              <a:lnSpc>
                <a:spcPct val="200000"/>
              </a:lnSpc>
              <a:buClr>
                <a:srgbClr val="002060"/>
              </a:buClr>
              <a:buSzPct val="300000"/>
              <a:buFont typeface="+mj-lt"/>
              <a:buAutoNum type="arabicPeriod"/>
            </a:pPr>
            <a:r>
              <a:rPr lang="tr-TR" sz="1800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K</a:t>
            </a:r>
            <a:r>
              <a:rPr lang="tr-TR" sz="18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atılımcı </a:t>
            </a:r>
            <a:r>
              <a:rPr lang="tr-TR" sz="1800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bir şekilde </a:t>
            </a:r>
            <a:r>
              <a:rPr lang="tr-TR" sz="1800" b="1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sağlıklı veri </a:t>
            </a:r>
            <a:r>
              <a:rPr lang="tr-TR" sz="18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tabanları</a:t>
            </a:r>
            <a:r>
              <a:rPr lang="tr-TR" sz="18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nın</a:t>
            </a:r>
            <a:r>
              <a:rPr lang="tr-TR" sz="18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 </a:t>
            </a:r>
            <a:r>
              <a:rPr lang="tr-TR" sz="18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oluşturulması ve veri analizi,</a:t>
            </a:r>
            <a:endParaRPr lang="tr-TR" sz="1800" dirty="0">
              <a:solidFill>
                <a:srgbClr val="002060"/>
              </a:solidFill>
              <a:latin typeface="Century Gothic" panose="020B0502020202020204" pitchFamily="34" charset="0"/>
              <a:cs typeface="ＭＳ Ｐゴシック" charset="0"/>
            </a:endParaRPr>
          </a:p>
          <a:p>
            <a:pPr marL="457200" lvl="1" indent="-457200">
              <a:lnSpc>
                <a:spcPct val="200000"/>
              </a:lnSpc>
              <a:buClr>
                <a:srgbClr val="002060"/>
              </a:buClr>
              <a:buSzPct val="300000"/>
              <a:buFont typeface="+mj-lt"/>
              <a:buAutoNum type="arabicPeriod"/>
            </a:pPr>
            <a:r>
              <a:rPr lang="tr-TR" sz="18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Bu </a:t>
            </a:r>
            <a:r>
              <a:rPr lang="tr-TR" sz="1800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veriler doğrultusunda ilgili </a:t>
            </a:r>
            <a:r>
              <a:rPr lang="tr-TR" sz="18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planlamalar</a:t>
            </a:r>
            <a:r>
              <a:rPr lang="tr-TR" sz="18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ın </a:t>
            </a:r>
            <a:r>
              <a:rPr lang="tr-TR" sz="1800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hazırlanması</a:t>
            </a:r>
            <a:r>
              <a:rPr lang="tr-TR" sz="18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,</a:t>
            </a:r>
          </a:p>
          <a:p>
            <a:pPr marL="457200" lvl="1" indent="-457200">
              <a:lnSpc>
                <a:spcPct val="200000"/>
              </a:lnSpc>
              <a:buClr>
                <a:srgbClr val="002060"/>
              </a:buClr>
              <a:buSzPct val="300000"/>
              <a:buFont typeface="+mj-lt"/>
              <a:buAutoNum type="arabicPeriod"/>
            </a:pPr>
            <a:r>
              <a:rPr lang="tr-TR" sz="18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Planlamalar </a:t>
            </a:r>
            <a:r>
              <a:rPr lang="tr-TR" sz="1800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ile öngörülen </a:t>
            </a:r>
            <a:r>
              <a:rPr lang="tr-TR" sz="1800" b="1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altyapı yatırımları</a:t>
            </a:r>
            <a:r>
              <a:rPr lang="tr-TR" sz="1800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nın</a:t>
            </a:r>
            <a:r>
              <a:rPr lang="tr-TR" sz="1800" b="1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 </a:t>
            </a:r>
            <a:r>
              <a:rPr lang="tr-TR" sz="1800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gerçekleştirilmesi</a:t>
            </a:r>
            <a:r>
              <a:rPr lang="tr-TR" sz="18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,</a:t>
            </a:r>
          </a:p>
          <a:p>
            <a:pPr marL="457200" lvl="1" indent="-457200">
              <a:lnSpc>
                <a:spcPct val="200000"/>
              </a:lnSpc>
              <a:buClr>
                <a:srgbClr val="002060"/>
              </a:buClr>
              <a:buSzPct val="300000"/>
              <a:buFont typeface="+mj-lt"/>
              <a:buAutoNum type="arabicPeriod"/>
            </a:pPr>
            <a:r>
              <a:rPr lang="tr-TR" sz="18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Ulusal </a:t>
            </a:r>
            <a:r>
              <a:rPr lang="tr-TR" sz="1800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ve yerel ölçekte </a:t>
            </a:r>
            <a:r>
              <a:rPr lang="tr-TR" sz="1800" b="1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kurumsal ve teknik kapasite </a:t>
            </a:r>
            <a:r>
              <a:rPr lang="tr-TR" sz="18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artırımı </a:t>
            </a:r>
            <a:r>
              <a:rPr lang="tr-TR" sz="18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ve</a:t>
            </a:r>
          </a:p>
          <a:p>
            <a:pPr marL="457200" lvl="1" indent="-457200">
              <a:lnSpc>
                <a:spcPct val="200000"/>
              </a:lnSpc>
              <a:buClr>
                <a:srgbClr val="002060"/>
              </a:buClr>
              <a:buSzPct val="300000"/>
              <a:buFont typeface="+mj-lt"/>
              <a:buAutoNum type="arabicPeriod"/>
            </a:pPr>
            <a:r>
              <a:rPr lang="tr-TR" sz="1800" dirty="0" smtClean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Toplumsal </a:t>
            </a:r>
            <a:r>
              <a:rPr lang="tr-TR" sz="1800" b="1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bilinçlendirme faaliyetleri</a:t>
            </a:r>
            <a:r>
              <a:rPr lang="tr-TR" sz="1800" dirty="0">
                <a:solidFill>
                  <a:srgbClr val="002060"/>
                </a:solidFill>
                <a:latin typeface="Century Gothic" panose="020B0502020202020204" pitchFamily="34" charset="0"/>
                <a:cs typeface="ＭＳ Ｐゴシック" charset="0"/>
              </a:rPr>
              <a:t>nin gerçekleştirilmesi</a:t>
            </a:r>
          </a:p>
        </p:txBody>
      </p:sp>
      <p:pic>
        <p:nvPicPr>
          <p:cNvPr id="7" name="Picture 2" descr="D:\Onur\REC\REC_GORSELLER\REC_Imajlari\chec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950" y="5157192"/>
            <a:ext cx="1513557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2"/>
          <p:cNvSpPr txBox="1">
            <a:spLocks/>
          </p:cNvSpPr>
          <p:nvPr/>
        </p:nvSpPr>
        <p:spPr>
          <a:xfrm>
            <a:off x="107504" y="64533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r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/ 17</a:t>
            </a: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180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82047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İyi Uygulamalar - </a:t>
            </a:r>
            <a:r>
              <a:rPr lang="tr-TR" sz="3600" b="1" dirty="0" smtClean="0">
                <a:solidFill>
                  <a:srgbClr val="002060"/>
                </a:solidFill>
                <a:latin typeface="Century Gothic" panose="020B0502020202020204" pitchFamily="34" charset="0"/>
                <a:ea typeface="+mn-ea"/>
                <a:cs typeface="+mn-cs"/>
              </a:rPr>
              <a:t>Veri Analizi</a:t>
            </a:r>
            <a:endParaRPr lang="tr-TR" sz="3600" b="1" dirty="0">
              <a:solidFill>
                <a:srgbClr val="002060"/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64288" y="6453336"/>
            <a:ext cx="172819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Kaynak: 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ECODOM, 2012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2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İtalya</a:t>
            </a:r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51520" y="1480135"/>
            <a:ext cx="32403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İtalya Oluşan AEEE Miktarı Hesaplaması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EEE üreticileri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(ECODOM) inisiyatifi ile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UNU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tarafından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Yeni AEEE Direktifi ile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yeni hedeflere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yönelik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Mevcut duruma ilişkin kısıtlı veri nedeniyle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modelleme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Planlama ve altyapı iyileştirmesine yönelik gerekli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yatırım tahmini</a:t>
            </a: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64" t="18688" r="23832" b="7383"/>
          <a:stretch/>
        </p:blipFill>
        <p:spPr bwMode="auto">
          <a:xfrm>
            <a:off x="3427069" y="1580007"/>
            <a:ext cx="5537419" cy="436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D:\ONUR_ARSIV\REC\flags\Ital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3416" y="924383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12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6708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82047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İyi Uygulamalar - </a:t>
            </a:r>
            <a:r>
              <a:rPr lang="tr-TR" sz="3600" b="1" dirty="0" smtClean="0">
                <a:solidFill>
                  <a:srgbClr val="002060"/>
                </a:solidFill>
                <a:latin typeface="Century Gothic" panose="020B0502020202020204" pitchFamily="34" charset="0"/>
                <a:ea typeface="+mn-ea"/>
                <a:cs typeface="+mn-cs"/>
              </a:rPr>
              <a:t>Planlama</a:t>
            </a:r>
            <a:endParaRPr lang="tr-TR" sz="3600" b="1" dirty="0">
              <a:solidFill>
                <a:srgbClr val="002060"/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64288" y="6453336"/>
            <a:ext cx="172819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Kaynak: 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EEA, 2013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2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Hollanda</a:t>
            </a:r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51520" y="1480135"/>
            <a:ext cx="2808312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Hollanda Ulusal Atık Yönetimi Planı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Geri dönüşüm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oranlarının artmasındaki en önemli iki politika aracından biri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1. UAYP, 2004, 2005 ve 2006 da revize edilerek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daha sıkı tedbirler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öngördü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2. UAYP, 2015 yılı için belediye atıklarının geri dönüşüm hedefini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%60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’a yükseltti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2010 yılında belediye atıkları geri dönüşüm oranı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%50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’ye ulaşmış durumda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endParaRPr lang="tr-TR" sz="14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338" name="Picture 2" descr="C:\Users\onur.akpulat.REC\Desktop\Planlama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"/>
          <a:stretch/>
        </p:blipFill>
        <p:spPr bwMode="auto">
          <a:xfrm>
            <a:off x="3059832" y="1954823"/>
            <a:ext cx="5925575" cy="334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D:\ONUR_ARSIV\REC\flags\Nederlan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924383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13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1989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82047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İyi Uygulamalar - </a:t>
            </a:r>
            <a:r>
              <a:rPr lang="tr-TR" sz="3600" b="1" dirty="0" smtClean="0">
                <a:solidFill>
                  <a:srgbClr val="002060"/>
                </a:solidFill>
                <a:latin typeface="Century Gothic" panose="020B0502020202020204" pitchFamily="34" charset="0"/>
                <a:ea typeface="+mn-ea"/>
                <a:cs typeface="+mn-cs"/>
              </a:rPr>
              <a:t>Kapasite Artırımı </a:t>
            </a:r>
            <a:endParaRPr lang="tr-TR" sz="3600" b="1" dirty="0">
              <a:solidFill>
                <a:srgbClr val="002060"/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32848" y="6453336"/>
            <a:ext cx="1259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Kaynak: 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DWA, 2017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2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Almanya</a:t>
            </a:r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520" y="1480135"/>
            <a:ext cx="30963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Alman Su, </a:t>
            </a:r>
            <a:r>
              <a:rPr lang="tr-TR" sz="1600" b="1" dirty="0" err="1" smtClean="0">
                <a:solidFill>
                  <a:srgbClr val="002060"/>
                </a:solidFill>
                <a:latin typeface="Century Gothic" panose="020B0502020202020204" pitchFamily="34" charset="0"/>
              </a:rPr>
              <a:t>Atıksu</a:t>
            </a:r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ve Atık Derneği (DWA)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Kar amacı gütmeyen, gönüllü profesyonellerden oluşan bir organizasyon (14.000 üye)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Alman hükümeti ve AB’ye yönelik teknik standart ve kural kılavuzları (10 ana komite,</a:t>
            </a:r>
            <a:r>
              <a:rPr lang="en-US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250 çalışma grubu, </a:t>
            </a:r>
            <a:r>
              <a:rPr lang="en-US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1500 </a:t>
            </a: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uzman)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Kamu kurumları, sivil toplum kuruluşları ve profesyonellere yönelik mesleki eğitimler, teknik saha  ve fuar ziyaretleri, uzaktan eğitimler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Spesifik uzmanlıklara yönelik geliştirilmiş eğitim setleri ve yazılımlar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endParaRPr lang="tr-TR" sz="14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2292" name="Picture 4" descr="Bilder überwinden Sprachgrenz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6382">
            <a:off x="3598159" y="1343330"/>
            <a:ext cx="3030431" cy="2020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working with the cards at the university challe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9568">
            <a:off x="3510186" y="3404029"/>
            <a:ext cx="3556607" cy="232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Interrelations explained on flip ch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3995">
            <a:off x="5769506" y="2421088"/>
            <a:ext cx="3105152" cy="207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D:\ONUR_ARSIV\REC\flags\Germany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560" y="924383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14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2084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82047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İyi Uygulamalar - </a:t>
            </a:r>
            <a:r>
              <a:rPr lang="tr-TR" sz="3600" b="1" dirty="0" smtClean="0">
                <a:solidFill>
                  <a:srgbClr val="002060"/>
                </a:solidFill>
                <a:latin typeface="Century Gothic" panose="020B0502020202020204" pitchFamily="34" charset="0"/>
                <a:ea typeface="+mn-ea"/>
                <a:cs typeface="+mn-cs"/>
              </a:rPr>
              <a:t>Bilinçlendirme </a:t>
            </a:r>
            <a:endParaRPr lang="tr-TR" sz="3600" b="1" dirty="0">
              <a:solidFill>
                <a:srgbClr val="002060"/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32848" y="6453336"/>
            <a:ext cx="1259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Kaynak: 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NC, 2014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2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İngiltere</a:t>
            </a:r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51520" y="1480135"/>
            <a:ext cx="324036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sz="16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Atık ve Geri Dönüşüm </a:t>
            </a:r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Takvimi, </a:t>
            </a:r>
            <a:r>
              <a:rPr lang="tr-TR" sz="1600" b="1" dirty="0" err="1" smtClean="0">
                <a:solidFill>
                  <a:srgbClr val="002060"/>
                </a:solidFill>
                <a:latin typeface="Century Gothic" panose="020B0502020202020204" pitchFamily="34" charset="0"/>
              </a:rPr>
              <a:t>Nortumberland</a:t>
            </a:r>
            <a:endParaRPr lang="tr-TR" sz="16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Bölge </a:t>
            </a: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halkına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yönelik ambalaj </a:t>
            </a: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atıkları ile ilgili </a:t>
            </a:r>
            <a:r>
              <a:rPr lang="tr-TR" sz="1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genel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bilgiler 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Ambalaj </a:t>
            </a: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atığı poşetlerine </a:t>
            </a:r>
            <a:r>
              <a:rPr lang="tr-TR" sz="1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hangi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atıkların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atılıp atılmayacağına dair bilgiler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Ambalaj atığı poşetlerinin </a:t>
            </a:r>
            <a:r>
              <a:rPr lang="tr-TR" sz="1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hangi günlerde, nereden toplanacağı </a:t>
            </a: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gibi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harita üzerinde bilgiler. 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Vatandaşların </a:t>
            </a: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katılımını teşvik etmek için, hazırlanan takvimin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her ayı </a:t>
            </a:r>
            <a:r>
              <a:rPr lang="tr-TR" sz="1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için hedefler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ve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elde </a:t>
            </a:r>
            <a:r>
              <a:rPr lang="tr-TR" sz="1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edilecek olan tasarrufun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yararları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83" t="8618" r="17925" b="8568"/>
          <a:stretch/>
        </p:blipFill>
        <p:spPr bwMode="auto">
          <a:xfrm rot="474271">
            <a:off x="5153409" y="1412776"/>
            <a:ext cx="373907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4" t="8152" r="16567" b="10197"/>
          <a:stretch/>
        </p:blipFill>
        <p:spPr bwMode="auto">
          <a:xfrm rot="21054054">
            <a:off x="3626846" y="3100637"/>
            <a:ext cx="3930258" cy="2630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40657" r="16544" b="20328"/>
          <a:stretch/>
        </p:blipFill>
        <p:spPr bwMode="auto">
          <a:xfrm rot="523835">
            <a:off x="6594933" y="4533709"/>
            <a:ext cx="2338684" cy="153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3" name="Picture 1" descr="D:\ONUR_ARSIV\REC\flags\United Kingdom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336" y="924383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15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3706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323528" y="263545"/>
            <a:ext cx="8820472" cy="706438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l"/>
            <a:r>
              <a:rPr lang="tr-TR" sz="36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İyi Uygulamalar - </a:t>
            </a:r>
            <a:r>
              <a:rPr lang="tr-TR" sz="3600" b="1" dirty="0" smtClean="0">
                <a:solidFill>
                  <a:srgbClr val="002060"/>
                </a:solidFill>
                <a:latin typeface="Century Gothic" panose="020B0502020202020204" pitchFamily="34" charset="0"/>
                <a:ea typeface="+mn-ea"/>
                <a:cs typeface="+mn-cs"/>
              </a:rPr>
              <a:t>Yatırım</a:t>
            </a:r>
            <a:endParaRPr lang="tr-TR" sz="3600" b="1" dirty="0">
              <a:solidFill>
                <a:srgbClr val="002060"/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32848" y="6453336"/>
            <a:ext cx="1259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Kaynak: </a:t>
            </a:r>
            <a:r>
              <a:rPr lang="tr-TR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İBB, 2017</a:t>
            </a:r>
            <a:endParaRPr lang="tr-TR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144016" y="769164"/>
            <a:ext cx="882047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2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Türkiye</a:t>
            </a:r>
            <a:endParaRPr lang="tr-TR" sz="24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661" r="10521"/>
          <a:stretch/>
        </p:blipFill>
        <p:spPr bwMode="auto">
          <a:xfrm>
            <a:off x="3563888" y="1952110"/>
            <a:ext cx="5110744" cy="3061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251520" y="1480135"/>
            <a:ext cx="3096344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tr-TR" sz="1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Avrupa'nın En Büyük Atıktan Enerji Tesisi, İstanbul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3000 ton/gün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evsel atık bertaraf kapasitesi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Avrupa </a:t>
            </a: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Yakası’nın </a:t>
            </a:r>
            <a:r>
              <a:rPr lang="tr-TR" sz="1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günlük evsel atığının %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25’inin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,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İstanbul’un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ise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%15’inin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yakma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yoluyla </a:t>
            </a:r>
            <a:r>
              <a:rPr lang="tr-TR" sz="1400" dirty="0" err="1" smtClean="0">
                <a:solidFill>
                  <a:srgbClr val="002060"/>
                </a:solidFill>
                <a:latin typeface="Century Gothic" panose="020B0502020202020204" pitchFamily="34" charset="0"/>
              </a:rPr>
              <a:t>bertarafı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Üretilen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77 </a:t>
            </a:r>
            <a:r>
              <a:rPr lang="tr-TR" sz="1400" b="1" dirty="0" err="1" smtClean="0">
                <a:solidFill>
                  <a:srgbClr val="002060"/>
                </a:solidFill>
                <a:latin typeface="Century Gothic" panose="020B0502020202020204" pitchFamily="34" charset="0"/>
              </a:rPr>
              <a:t>MWh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güç ile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1,5 </a:t>
            </a:r>
            <a:r>
              <a:rPr lang="tr-TR" sz="1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milyon kişinin elektrik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ihtiyacı</a:t>
            </a:r>
            <a:endParaRPr lang="tr-TR" sz="14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Yılda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r>
              <a:rPr lang="tr-TR" sz="1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1 milyon ton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CO2e </a:t>
            </a: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salım </a:t>
            </a:r>
            <a:r>
              <a:rPr lang="tr-TR" sz="1400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azaltımı</a:t>
            </a: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endParaRPr lang="tr-TR" sz="14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100 </a:t>
            </a:r>
            <a:r>
              <a:rPr lang="tr-TR" sz="1400" b="1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ha</a:t>
            </a:r>
            <a:r>
              <a:rPr lang="tr-TR" sz="1400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’lık</a:t>
            </a:r>
            <a:r>
              <a:rPr lang="tr-TR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 depolama alanı tasarrufu</a:t>
            </a:r>
            <a:endParaRPr lang="tr-TR" sz="14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tr-TR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M</a:t>
            </a:r>
            <a:r>
              <a:rPr lang="it-IT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aliyet </a:t>
            </a:r>
            <a:r>
              <a:rPr lang="it-IT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2 </a:t>
            </a:r>
            <a:r>
              <a:rPr lang="it-IT" sz="1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milyar 638 milyon </a:t>
            </a:r>
            <a:r>
              <a:rPr lang="tr-TR" sz="1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TL</a:t>
            </a:r>
            <a:endParaRPr lang="tr-TR" sz="14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265" name="Picture 1" descr="D:\ONUR_ARSIV\REC\flags\Turke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924383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16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3903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5857" y="1465039"/>
            <a:ext cx="84249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buAutoNum type="arabicPeriod"/>
            </a:pPr>
            <a:r>
              <a:rPr lang="en-US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EC, 2016. Detailed assessment of Waste Management Plans, Final Report, European Commission. URL: </a:t>
            </a:r>
            <a:r>
              <a:rPr lang="en-US" sz="1200" dirty="0" smtClean="0">
                <a:solidFill>
                  <a:srgbClr val="002060"/>
                </a:solidFill>
                <a:latin typeface="Century Gothic" panose="020B0502020202020204" pitchFamily="34" charset="0"/>
                <a:hlinkClick r:id="rId3"/>
              </a:rPr>
              <a:t>http://ec.europa.eu/environment/waste/studies/pdf/Assessment_of_WMP_final_report.pdf</a:t>
            </a:r>
            <a:endParaRPr lang="tr-TR" sz="12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EC, 2017. </a:t>
            </a:r>
            <a:r>
              <a:rPr lang="pt-B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EU </a:t>
            </a:r>
            <a:r>
              <a:rPr lang="pt-BR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Circular Economy Strategy. </a:t>
            </a:r>
            <a:r>
              <a:rPr lang="tr-TR" sz="1200" dirty="0" err="1" smtClean="0">
                <a:solidFill>
                  <a:srgbClr val="002060"/>
                </a:solidFill>
                <a:latin typeface="Century Gothic" panose="020B0502020202020204" pitchFamily="34" charset="0"/>
              </a:rPr>
              <a:t>European</a:t>
            </a:r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Commission.URL: </a:t>
            </a:r>
            <a:r>
              <a:rPr lang="pt-BR" sz="1200" dirty="0" smtClean="0">
                <a:solidFill>
                  <a:srgbClr val="002060"/>
                </a:solidFill>
                <a:latin typeface="Century Gothic" panose="020B0502020202020204" pitchFamily="34" charset="0"/>
                <a:hlinkClick r:id="rId4"/>
              </a:rPr>
              <a:t>http</a:t>
            </a:r>
            <a:r>
              <a:rPr lang="pt-BR" sz="1200" dirty="0">
                <a:solidFill>
                  <a:srgbClr val="002060"/>
                </a:solidFill>
                <a:latin typeface="Century Gothic" panose="020B0502020202020204" pitchFamily="34" charset="0"/>
                <a:hlinkClick r:id="rId4"/>
              </a:rPr>
              <a:t>://</a:t>
            </a:r>
            <a:r>
              <a:rPr lang="pt-BR" sz="1200" dirty="0" smtClean="0">
                <a:solidFill>
                  <a:srgbClr val="002060"/>
                </a:solidFill>
                <a:latin typeface="Century Gothic" panose="020B0502020202020204" pitchFamily="34" charset="0"/>
                <a:hlinkClick r:id="rId4"/>
              </a:rPr>
              <a:t>ec.europa.eu/environment/circular-economy/index_en.htm</a:t>
            </a:r>
            <a:endParaRPr lang="tr-TR" sz="12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r>
              <a:rPr lang="tr-TR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ECODOM, 2012. </a:t>
            </a:r>
            <a:r>
              <a:rPr lang="en-US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Household WEEE Generated In Italy</a:t>
            </a:r>
            <a:r>
              <a:rPr lang="tr-TR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. URL: </a:t>
            </a:r>
            <a:r>
              <a:rPr lang="tr-TR" sz="1200" dirty="0">
                <a:solidFill>
                  <a:srgbClr val="002060"/>
                </a:solidFill>
                <a:latin typeface="Century Gothic" panose="020B0502020202020204" pitchFamily="34" charset="0"/>
                <a:hlinkClick r:id="rId5"/>
              </a:rPr>
              <a:t>http://www.weee-forum.org/system/files/2012_ecodom_weee_arising_in_italy_en.pdf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r>
              <a:rPr lang="tr-TR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EEA, 2013. </a:t>
            </a:r>
            <a:r>
              <a:rPr lang="en-US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Municipal waste management in the Netherlands</a:t>
            </a:r>
            <a:r>
              <a:rPr lang="tr-TR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, </a:t>
            </a:r>
            <a:r>
              <a:rPr lang="tr-TR" sz="1200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European</a:t>
            </a:r>
            <a:r>
              <a:rPr lang="tr-TR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 Environment </a:t>
            </a:r>
            <a:r>
              <a:rPr lang="tr-TR" sz="1200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Agency</a:t>
            </a:r>
            <a:r>
              <a:rPr lang="tr-TR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. URL: </a:t>
            </a:r>
            <a:r>
              <a:rPr lang="tr-TR" sz="1200" dirty="0">
                <a:solidFill>
                  <a:srgbClr val="002060"/>
                </a:solidFill>
                <a:latin typeface="Century Gothic" panose="020B0502020202020204" pitchFamily="34" charset="0"/>
                <a:hlinkClick r:id="rId6"/>
              </a:rPr>
              <a:t>https://www.eea.europa.eu/publications/managing-municipal-solid-waste/netherlands-municipal-waste-management/view</a:t>
            </a:r>
            <a:endParaRPr lang="tr-T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İBB</a:t>
            </a:r>
            <a:r>
              <a:rPr lang="tr-TR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, 2017. </a:t>
            </a:r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Müthiş Çevre Projesi İçin İmzalar Atıldı, İstanbul Büyükşehir Belediyesi. URL: </a:t>
            </a:r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  <a:hlinkClick r:id="rId7"/>
              </a:rPr>
              <a:t>https://www.ibb.istanbul/News/Detail/34216</a:t>
            </a:r>
            <a:endParaRPr lang="tr-TR" sz="12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r>
              <a:rPr lang="en-US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NC, 2014. Waste &amp; Recycling Informatıon Calendar 2014, Northumberland </a:t>
            </a:r>
            <a:r>
              <a:rPr lang="en-US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County.</a:t>
            </a:r>
            <a:r>
              <a:rPr lang="tr-TR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r>
              <a:rPr lang="en-US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URL</a:t>
            </a:r>
            <a:r>
              <a:rPr lang="en-US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: </a:t>
            </a:r>
            <a:r>
              <a:rPr lang="en-US" sz="1200" dirty="0">
                <a:solidFill>
                  <a:srgbClr val="002060"/>
                </a:solidFill>
                <a:latin typeface="Century Gothic" panose="020B0502020202020204" pitchFamily="34" charset="0"/>
                <a:hlinkClick r:id="rId8"/>
              </a:rPr>
              <a:t>http://</a:t>
            </a:r>
            <a:r>
              <a:rPr lang="en-US" sz="1200" dirty="0" smtClean="0">
                <a:solidFill>
                  <a:srgbClr val="002060"/>
                </a:solidFill>
                <a:latin typeface="Century Gothic" panose="020B0502020202020204" pitchFamily="34" charset="0"/>
                <a:hlinkClick r:id="rId8"/>
              </a:rPr>
              <a:t>www.northumberlandcounty.ca/en/departments_publicworks/resources/calendars/2014_northumberland_county_calendar-smaller.pdf</a:t>
            </a:r>
            <a:endParaRPr lang="tr-TR" sz="12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endParaRPr lang="tr-TR" sz="12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endParaRPr lang="tr-TR" sz="12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endParaRPr lang="tr-TR" sz="12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endParaRPr lang="tr-TR" sz="12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endParaRPr lang="pt-BR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endParaRPr lang="tr-TR" sz="12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228600" lvl="0" indent="-228600">
              <a:buAutoNum type="arabicPeriod"/>
            </a:pPr>
            <a:endParaRPr lang="en-US" sz="12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 2"/>
          <p:cNvSpPr txBox="1">
            <a:spLocks/>
          </p:cNvSpPr>
          <p:nvPr/>
        </p:nvSpPr>
        <p:spPr>
          <a:xfrm>
            <a:off x="323528" y="274290"/>
            <a:ext cx="8470302" cy="7064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sz="36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Kaynakça</a:t>
            </a:r>
            <a:endParaRPr lang="tr-TR" sz="36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17</a:t>
            </a:fld>
            <a:r>
              <a:rPr lang="tr-TR" smtClean="0"/>
              <a:t> / 17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0418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rectr_yesil_logo_buyuk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016" y="5589240"/>
            <a:ext cx="1630981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59994" y="2996952"/>
            <a:ext cx="64807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TEŞEKKÜRLER</a:t>
            </a:r>
          </a:p>
          <a:p>
            <a:pPr algn="ctr"/>
            <a:endParaRPr lang="tr-TR" sz="2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tr-TR" sz="16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Onur AKPULAT</a:t>
            </a:r>
          </a:p>
          <a:p>
            <a:pPr algn="ctr"/>
            <a:r>
              <a:rPr lang="tr-TR" sz="16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REC Türkiye, Proje Yöneticisi</a:t>
            </a:r>
            <a:endParaRPr lang="tr-TR" sz="16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tr-TR" sz="1600" dirty="0" smtClean="0">
                <a:solidFill>
                  <a:srgbClr val="002060"/>
                </a:solidFill>
                <a:latin typeface="Century Gothic" panose="020B0502020202020204" pitchFamily="34" charset="0"/>
                <a:hlinkClick r:id="rId3"/>
              </a:rPr>
              <a:t>oakpulat@rec.org</a:t>
            </a:r>
            <a:endParaRPr lang="tr-TR" sz="16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tr-TR" sz="1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0530 465 79 39</a:t>
            </a:r>
          </a:p>
        </p:txBody>
      </p:sp>
      <p:pic>
        <p:nvPicPr>
          <p:cNvPr id="11266" name="Picture 2" descr="D:\Onur\REC\REC_GORSELLER\Green_Pack\enve_componnet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442" y="1149139"/>
            <a:ext cx="1597824" cy="155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69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yer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djacency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7150" cap="flat" cmpd="sng" algn="ctr">
          <a:solidFill>
            <a:srgbClr val="21652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006634"/>
          </a:buClr>
          <a:buSzPct val="120000"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OptimaCE" charset="-1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7150" cap="flat" cmpd="sng" algn="ctr">
          <a:solidFill>
            <a:srgbClr val="21652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006634"/>
          </a:buClr>
          <a:buSzPct val="120000"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OptimaCE" charset="-18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10820</TotalTime>
  <Words>1299</Words>
  <Application>Microsoft Office PowerPoint</Application>
  <PresentationFormat>On-screen Show (4:3)</PresentationFormat>
  <Paragraphs>340</Paragraphs>
  <Slides>18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Ofis Teması</vt:lpstr>
      <vt:lpstr>Layers</vt:lpstr>
      <vt:lpstr>PowerPoint Presentation</vt:lpstr>
      <vt:lpstr>Sunum Planı</vt:lpstr>
      <vt:lpstr>PowerPoint Presentation</vt:lpstr>
      <vt:lpstr>Ulusal Atık Yönetimi Eylem Planı</vt:lpstr>
      <vt:lpstr>AB Üye Ülkeleri Ulusal AYP’leri</vt:lpstr>
      <vt:lpstr>AB Üye Ülkeleri Ulusal AYP’leri</vt:lpstr>
      <vt:lpstr>AB Üye Ülkeleri Ulusal AYP’leri</vt:lpstr>
      <vt:lpstr>AB Üye Ülkeleri Ulusal AYP’leri</vt:lpstr>
      <vt:lpstr>AB Üye Ülkeleri Ulusal AYP’leri</vt:lpstr>
      <vt:lpstr>AB Üye Ülkeleri Ulusal AYP’leri</vt:lpstr>
      <vt:lpstr>5 Adımda  Etkin Belediye Atığı Yönetimi</vt:lpstr>
      <vt:lpstr>İyi Uygulamalar - Veri Analizi</vt:lpstr>
      <vt:lpstr>İyi Uygulamalar - Planlama</vt:lpstr>
      <vt:lpstr>İyi Uygulamalar - Kapasite Artırımı </vt:lpstr>
      <vt:lpstr>İyi Uygulamalar - Bilinçlendirme </vt:lpstr>
      <vt:lpstr>İyi Uygulamalar - Yatırım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unal.sayman</dc:creator>
  <cp:lastModifiedBy>onur.akpulat</cp:lastModifiedBy>
  <cp:revision>682</cp:revision>
  <dcterms:modified xsi:type="dcterms:W3CDTF">2017-10-18T20:58:42Z</dcterms:modified>
</cp:coreProperties>
</file>