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1"/>
  </p:notesMasterIdLst>
  <p:sldIdLst>
    <p:sldId id="646" r:id="rId2"/>
    <p:sldId id="272" r:id="rId3"/>
    <p:sldId id="264" r:id="rId4"/>
    <p:sldId id="270" r:id="rId5"/>
    <p:sldId id="269" r:id="rId6"/>
    <p:sldId id="268" r:id="rId7"/>
    <p:sldId id="287" r:id="rId8"/>
    <p:sldId id="259" r:id="rId9"/>
    <p:sldId id="266" r:id="rId10"/>
    <p:sldId id="260" r:id="rId11"/>
    <p:sldId id="649" r:id="rId12"/>
    <p:sldId id="273" r:id="rId13"/>
    <p:sldId id="263" r:id="rId14"/>
    <p:sldId id="650" r:id="rId15"/>
    <p:sldId id="265" r:id="rId16"/>
    <p:sldId id="262" r:id="rId17"/>
    <p:sldId id="267" r:id="rId18"/>
    <p:sldId id="647" r:id="rId19"/>
    <p:sldId id="648" r:id="rId20"/>
  </p:sldIdLst>
  <p:sldSz cx="12192000" cy="6858000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78D76"/>
    <a:srgbClr val="51B696"/>
    <a:srgbClr val="7ACFBE"/>
    <a:srgbClr val="E1DBC1"/>
    <a:srgbClr val="B4585B"/>
    <a:srgbClr val="B0A383"/>
    <a:srgbClr val="195C8E"/>
    <a:srgbClr val="64A4CD"/>
    <a:srgbClr val="D9CBA9"/>
    <a:srgbClr val="1B609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877"/>
    <p:restoredTop sz="94286"/>
  </p:normalViewPr>
  <p:slideViewPr>
    <p:cSldViewPr snapToGrid="0" snapToObjects="1">
      <p:cViewPr>
        <p:scale>
          <a:sx n="114" d="100"/>
          <a:sy n="114" d="100"/>
        </p:scale>
        <p:origin x="894" y="87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B78E02-71E2-FF4A-812E-806A952C698E}" type="datetimeFigureOut">
              <a:rPr lang="tr-TR" smtClean="0"/>
              <a:t>20.11.2018</a:t>
            </a:fld>
            <a:endParaRPr lang="tr-T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63C8AD-6398-954A-907E-E1D7F00DDFC7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3089149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tr-TR" dirty="0"/>
          </a:p>
        </p:txBody>
      </p:sp>
      <p:sp>
        <p:nvSpPr>
          <p:cNvPr id="23556" name="Header Placeholder 3"/>
          <p:cNvSpPr>
            <a:spLocks noGrp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en-GB">
                <a:solidFill>
                  <a:prstClr val="black"/>
                </a:solidFill>
              </a:rPr>
              <a:t>Proje Bütçelendirme – </a:t>
            </a:r>
            <a:r>
              <a:rPr lang="tr-TR">
                <a:solidFill>
                  <a:prstClr val="black"/>
                </a:solidFill>
              </a:rPr>
              <a:t>Rıfat Ünal Sayman</a:t>
            </a:r>
            <a:endParaRPr lang="en-GB">
              <a:solidFill>
                <a:prstClr val="black"/>
              </a:solidFill>
            </a:endParaRPr>
          </a:p>
        </p:txBody>
      </p:sp>
      <p:sp>
        <p:nvSpPr>
          <p:cNvPr id="23557" name="Date Placeholder 4"/>
          <p:cNvSpPr>
            <a:spLocks noGrp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tr-TR">
                <a:solidFill>
                  <a:prstClr val="black"/>
                </a:solidFill>
              </a:rPr>
              <a:t>Ocak 2010</a:t>
            </a:r>
            <a:r>
              <a:rPr lang="en-GB">
                <a:solidFill>
                  <a:prstClr val="black"/>
                </a:solidFill>
              </a:rPr>
              <a:t>, REC Türkiye</a:t>
            </a:r>
          </a:p>
        </p:txBody>
      </p:sp>
      <p:sp>
        <p:nvSpPr>
          <p:cNvPr id="23558" name="Footer Placeholder 5"/>
          <p:cNvSpPr>
            <a:spLocks noGrp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GB">
                <a:solidFill>
                  <a:prstClr val="black"/>
                </a:solidFill>
              </a:rPr>
              <a:t>Proje Döngüsü Yönetimi Semineri</a:t>
            </a:r>
          </a:p>
        </p:txBody>
      </p:sp>
      <p:sp>
        <p:nvSpPr>
          <p:cNvPr id="23559" name="Slide Number Placeholder 6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893DE42-45D8-440D-8C9F-9C782AC30CC1}" type="slidenum">
              <a:rPr lang="en-GB" smtClean="0">
                <a:solidFill>
                  <a:prstClr val="black"/>
                </a:solidFill>
              </a:rPr>
              <a:pPr/>
              <a:t>7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06044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063C8AD-6398-954A-907E-E1D7F00DDFC7}" type="slidenum">
              <a:rPr lang="tr-TR" smtClean="0"/>
              <a:t>13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5549411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238A932-2E01-9140-BD84-BFDE8F0DEF8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tr-TR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037EB1C9-5B68-9E4F-BF79-953D1728125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tr-T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E7CFA005-9ED0-3044-8900-C0C99099AD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7507A-904D-BC48-B2ED-5CE5609E3D5E}" type="datetimeFigureOut">
              <a:rPr lang="tr-TR" smtClean="0"/>
              <a:t>20.11.2018</a:t>
            </a:fld>
            <a:endParaRPr lang="tr-T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E4472B77-1F6A-B444-A861-236D7CE321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E3B6BBA0-ED2D-4445-8D58-74FDB6AA6E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8FBFC-041E-2E47-940C-B175E524812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4448302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405A9B1-426F-3147-B31B-3219E4E084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r-TR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9C9A40D-6616-2A46-B64F-D22B480C4B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r-T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965E296D-8ADC-4C47-A941-97F937EF8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7507A-904D-BC48-B2ED-5CE5609E3D5E}" type="datetimeFigureOut">
              <a:rPr lang="tr-TR" smtClean="0"/>
              <a:t>20.11.2018</a:t>
            </a:fld>
            <a:endParaRPr lang="tr-T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D3F7ACF1-21A0-7545-95CB-6CE51488F6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6BFA92C-9E51-104D-9D3C-5F236A9F33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8FBFC-041E-2E47-940C-B175E524812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1150059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97082F7-663B-FC43-BDE1-A20690C237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tr-TR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64A9FD66-4D00-3341-AF5B-759839B762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89FA4EE7-9F3F-3542-AF34-EC4496AA63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7507A-904D-BC48-B2ED-5CE5609E3D5E}" type="datetimeFigureOut">
              <a:rPr lang="tr-TR" smtClean="0"/>
              <a:t>20.11.2018</a:t>
            </a:fld>
            <a:endParaRPr lang="tr-T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E512E0C4-A879-494A-BD6C-A50DCFE0E7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CBAF12EE-E922-F44D-B458-F4017FFE2E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8FBFC-041E-2E47-940C-B175E524812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1205387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1B26E37-BCAE-6444-B381-A3E74BFB18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r-TR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2A2247EA-6817-FE47-8CCA-BEACA5ECED6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r-TR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3F90EEFD-1819-8642-8556-F99D716CADE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r-TR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A0591B40-11E0-1648-8CB7-102EDB2EA7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7507A-904D-BC48-B2ED-5CE5609E3D5E}" type="datetimeFigureOut">
              <a:rPr lang="tr-TR" smtClean="0"/>
              <a:t>20.11.2018</a:t>
            </a:fld>
            <a:endParaRPr lang="tr-TR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1113D676-0C2B-6F4F-A08C-35CD8A0490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3A0FDEF2-1DA8-BC40-8930-2789A1A4B9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8FBFC-041E-2E47-940C-B175E524812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9832958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0ED4DFD-EAB1-2E49-A0CC-BB7A9CCD7C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tr-TR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A3448360-FE88-8449-9FD5-1F0C386BF3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98AB33D3-4BE1-4446-9D0B-D258E9F1420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r-TR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0458804B-A0FE-5D4F-BBAF-D52E6FDFB84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FB9CF75F-D453-DD4F-8AEF-FD79D713E03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r-TR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88F8116A-73AF-6C44-B976-66001F683C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7507A-904D-BC48-B2ED-5CE5609E3D5E}" type="datetimeFigureOut">
              <a:rPr lang="tr-TR" smtClean="0"/>
              <a:t>20.11.2018</a:t>
            </a:fld>
            <a:endParaRPr lang="tr-TR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A0BFD072-12EA-F940-8F22-11DD096AA9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7579EBC3-DC54-E344-93D9-B3D837DFAF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8FBFC-041E-2E47-940C-B175E524812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0721165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B0F994B-867B-D840-B229-6E48A0F465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26488"/>
            <a:ext cx="10515600" cy="755337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tr-TR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DDF64A43-F7DF-4A4A-8D3B-EC843C9CFC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7507A-904D-BC48-B2ED-5CE5609E3D5E}" type="datetimeFigureOut">
              <a:rPr lang="tr-TR" smtClean="0"/>
              <a:t>20.11.2018</a:t>
            </a:fld>
            <a:endParaRPr lang="tr-TR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CB9B1467-C7A5-2447-8C0F-DBF2E41139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44D315CB-C965-5D4A-96F0-7A9AF9CFB9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8FBFC-041E-2E47-940C-B175E524812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2981805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CB26AEC1-7567-2645-B0E0-0A87DDB36D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7507A-904D-BC48-B2ED-5CE5609E3D5E}" type="datetimeFigureOut">
              <a:rPr lang="tr-TR" smtClean="0"/>
              <a:t>20.11.2018</a:t>
            </a:fld>
            <a:endParaRPr lang="tr-TR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B75125C7-4938-1248-8F93-25FF100635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0B634D3B-FDE6-AA4A-8A39-4EC0630FAD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8FBFC-041E-2E47-940C-B175E524812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4777285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F1FA984-6A17-2347-9FA1-58D264FC4A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tr-TR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A4C028F3-06C0-0848-B91F-91FD6B3ED09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r-TR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5E053BAA-5B39-2C4D-9611-DD183BCA98A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7EB251C4-2617-8B43-9DBA-9E2863675B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7507A-904D-BC48-B2ED-5CE5609E3D5E}" type="datetimeFigureOut">
              <a:rPr lang="tr-TR" smtClean="0"/>
              <a:t>20.11.2018</a:t>
            </a:fld>
            <a:endParaRPr lang="tr-TR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638E7E9E-CE3B-6543-827A-4006E8D1EA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6F59B243-0588-4B46-A2B8-A0FB0EF477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8FBFC-041E-2E47-940C-B175E524812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163827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E75EFCB-5B3E-6F4D-924E-04628DE1F9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tr-TR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EF4A8B64-952D-9B43-8476-349EC0FBD66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C41044E7-5CF8-6540-BF2F-BFEFB25D01C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660E23CE-5B2F-E04A-A2E2-D99CF9477E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7507A-904D-BC48-B2ED-5CE5609E3D5E}" type="datetimeFigureOut">
              <a:rPr lang="tr-TR" smtClean="0"/>
              <a:t>20.11.2018</a:t>
            </a:fld>
            <a:endParaRPr lang="tr-TR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5350A17A-29D9-BA4C-87DA-7C6C4FFE06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9A38594B-CA88-B447-83BA-1DD50E05CC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8FBFC-041E-2E47-940C-B175E524812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2572231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AE675EE-901F-404B-9ECF-3873995296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r-TR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E53ABC85-7AFB-D842-8ADE-FA6C2994616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r-T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440E6865-7E68-4242-A95B-BC01607518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7507A-904D-BC48-B2ED-5CE5609E3D5E}" type="datetimeFigureOut">
              <a:rPr lang="tr-TR" smtClean="0"/>
              <a:t>20.11.2018</a:t>
            </a:fld>
            <a:endParaRPr lang="tr-T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C0A139AA-8F3A-7F43-983F-479D04DDE5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A13F4445-3371-8B4C-94D1-B86FED71A2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8FBFC-041E-2E47-940C-B175E524812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2167290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1276859C-904E-1045-9AF4-B4F290B2C78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tr-TR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8A0E841A-4D53-5849-831D-A45D69B1C93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r-T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03D6EC54-7859-324B-AACC-72F17D5875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7507A-904D-BC48-B2ED-5CE5609E3D5E}" type="datetimeFigureOut">
              <a:rPr lang="tr-TR" smtClean="0"/>
              <a:t>20.11.2018</a:t>
            </a:fld>
            <a:endParaRPr lang="tr-T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1815D9A4-ADD0-B44F-A131-00E9E9125F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E4ED057D-A008-C441-ACEC-06CF7B1667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8FBFC-041E-2E47-940C-B175E524812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2342794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8AA977FA-C65B-6A42-A9B2-10D3E63098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tr-TR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5B247759-6F2B-8547-87F4-0B64D449DE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tr-TR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4DACE27F-BD84-7847-9DD7-F6A8B925278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2"/>
                </a:solidFill>
                <a:latin typeface="URWClassico" pitchFamily="2" charset="77"/>
                <a:ea typeface="URWClassico" pitchFamily="2" charset="77"/>
              </a:defRPr>
            </a:lvl1pPr>
          </a:lstStyle>
          <a:p>
            <a:fld id="{CF17507A-904D-BC48-B2ED-5CE5609E3D5E}" type="datetimeFigureOut">
              <a:rPr lang="tr-TR" smtClean="0"/>
              <a:pPr/>
              <a:t>20.11.2018</a:t>
            </a:fld>
            <a:endParaRPr lang="tr-T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B1B36E49-DCEA-8A4A-BF6D-80D4B825F91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2"/>
                </a:solidFill>
                <a:latin typeface="URWClassico" pitchFamily="2" charset="77"/>
                <a:ea typeface="URWClassico" pitchFamily="2" charset="77"/>
              </a:defRPr>
            </a:lvl1pPr>
          </a:lstStyle>
          <a:p>
            <a:endParaRPr lang="tr-T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107C737-DE45-BA42-9434-841564EB70D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2"/>
                </a:solidFill>
                <a:latin typeface="URWClassico" pitchFamily="2" charset="77"/>
                <a:ea typeface="URWClassico" pitchFamily="2" charset="77"/>
              </a:defRPr>
            </a:lvl1pPr>
          </a:lstStyle>
          <a:p>
            <a:fld id="{FF28FBFC-041E-2E47-940C-B175E5248121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0016788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2"/>
          </a:solidFill>
          <a:latin typeface="URWClassico" pitchFamily="2" charset="77"/>
          <a:ea typeface="URWClassico" pitchFamily="2" charset="77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System Font Regular"/>
        <a:buChar char="-"/>
        <a:defRPr sz="2800" kern="1200">
          <a:solidFill>
            <a:schemeClr val="accent2"/>
          </a:solidFill>
          <a:latin typeface="URWClassico" pitchFamily="2" charset="77"/>
          <a:ea typeface="URWClassico" pitchFamily="2" charset="77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System Font Regular"/>
        <a:buChar char="-"/>
        <a:defRPr sz="2400" kern="1200">
          <a:solidFill>
            <a:schemeClr val="accent2"/>
          </a:solidFill>
          <a:latin typeface="URWClassico" pitchFamily="2" charset="77"/>
          <a:ea typeface="URWClassico" pitchFamily="2" charset="77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System Font Regular"/>
        <a:buChar char="-"/>
        <a:defRPr sz="2000" kern="1200">
          <a:solidFill>
            <a:schemeClr val="accent2"/>
          </a:solidFill>
          <a:latin typeface="URWClassico" pitchFamily="2" charset="77"/>
          <a:ea typeface="URWClassico" pitchFamily="2" charset="77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System Font Regular"/>
        <a:buChar char="-"/>
        <a:defRPr sz="1800" kern="1200">
          <a:solidFill>
            <a:schemeClr val="accent2"/>
          </a:solidFill>
          <a:latin typeface="URWClassico" pitchFamily="2" charset="77"/>
          <a:ea typeface="URWClassico" pitchFamily="2" charset="77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System Font Regular"/>
        <a:buChar char="-"/>
        <a:defRPr sz="1800" kern="1200">
          <a:solidFill>
            <a:schemeClr val="accent2"/>
          </a:solidFill>
          <a:latin typeface="URWClassico" pitchFamily="2" charset="77"/>
          <a:ea typeface="URWClassico" pitchFamily="2" charset="77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emf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mailto:unalsayman@gmail.com" TargetMode="External"/><Relationship Id="rId2" Type="http://schemas.openxmlformats.org/officeDocument/2006/relationships/hyperlink" Target="mailto:rsayman@rec.org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5565911"/>
            <a:ext cx="6849231" cy="125555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A6260B9E-13A8-2D4A-BF1E-7F68F21CB24E}"/>
              </a:ext>
            </a:extLst>
          </p:cNvPr>
          <p:cNvSpPr txBox="1"/>
          <p:nvPr/>
        </p:nvSpPr>
        <p:spPr>
          <a:xfrm>
            <a:off x="3768280" y="5683141"/>
            <a:ext cx="465544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tr-TR" sz="2000" b="1" dirty="0">
                <a:solidFill>
                  <a:schemeClr val="accent5">
                    <a:lumMod val="75000"/>
                  </a:schemeClr>
                </a:solidFill>
                <a:latin typeface="Century Gothic" charset="0"/>
                <a:ea typeface="Century Gothic" charset="0"/>
                <a:cs typeface="Century Gothic" charset="0"/>
              </a:rPr>
              <a:t>Sayılarla Türkiye’de Atık Yönetimi</a:t>
            </a:r>
          </a:p>
          <a:p>
            <a:pPr algn="ctr"/>
            <a:r>
              <a:rPr lang="tr-TR" i="1" dirty="0">
                <a:solidFill>
                  <a:schemeClr val="accent5">
                    <a:lumMod val="75000"/>
                  </a:schemeClr>
                </a:solidFill>
                <a:latin typeface="Century Gothic" charset="0"/>
                <a:ea typeface="Century Gothic" charset="0"/>
                <a:cs typeface="Century Gothic" charset="0"/>
              </a:rPr>
              <a:t>Rifat Ünal Sayman, Direktör - REC Türkiye</a:t>
            </a:r>
          </a:p>
          <a:p>
            <a:pPr algn="ctr"/>
            <a:r>
              <a:rPr lang="tr-TR" sz="1600" dirty="0">
                <a:solidFill>
                  <a:srgbClr val="009900"/>
                </a:solidFill>
                <a:latin typeface="Century Gothic" charset="0"/>
                <a:ea typeface="Century Gothic" charset="0"/>
                <a:cs typeface="Century Gothic" charset="0"/>
              </a:rPr>
              <a:t>TÜRKTAY 2018, 17 Ekim 2018, Hilton, Ankara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xmlns="" id="{37A7B89E-356C-054B-B99B-5D0D8BCE1B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87429" y="5670974"/>
            <a:ext cx="1861399" cy="988951"/>
          </a:xfrm>
          <a:prstGeom prst="rect">
            <a:avLst/>
          </a:prstGeom>
        </p:spPr>
      </p:pic>
      <p:pic>
        <p:nvPicPr>
          <p:cNvPr id="23" name="Picture 2" descr="D:\Onur\REC\REC_GORSELLER\Haziran_2016\Cost_Small.png">
            <a:extLst>
              <a:ext uri="{FF2B5EF4-FFF2-40B4-BE49-F238E27FC236}">
                <a16:creationId xmlns:a16="http://schemas.microsoft.com/office/drawing/2014/main" xmlns="" id="{F29D908B-3FEE-8149-91B0-098E8FF3D7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2372" y="1630529"/>
            <a:ext cx="3767257" cy="3888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CC0768C7-7BE3-2743-AB62-1D61A31B8439}"/>
              </a:ext>
            </a:extLst>
          </p:cNvPr>
          <p:cNvSpPr txBox="1"/>
          <p:nvPr/>
        </p:nvSpPr>
        <p:spPr>
          <a:xfrm>
            <a:off x="3220854" y="407439"/>
            <a:ext cx="5750292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tr-TR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charset="0"/>
                <a:ea typeface="Century Gothic" charset="0"/>
                <a:cs typeface="Century Gothic" charset="0"/>
              </a:rPr>
              <a:t>9. TÜRKTAY</a:t>
            </a:r>
          </a:p>
          <a:p>
            <a:pPr algn="ctr"/>
            <a:r>
              <a:rPr lang="tr-TR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charset="0"/>
                <a:ea typeface="Century Gothic" charset="0"/>
                <a:cs typeface="Century Gothic" charset="0"/>
              </a:rPr>
              <a:t>Türkiye’de Tüm Yönleriyle Atık Yönetimi Paneli</a:t>
            </a:r>
          </a:p>
          <a:p>
            <a:pPr algn="ctr"/>
            <a:r>
              <a:rPr lang="tr-TR" sz="2800" dirty="0">
                <a:solidFill>
                  <a:srgbClr val="009900"/>
                </a:solidFill>
                <a:latin typeface="Century Gothic" charset="0"/>
                <a:ea typeface="Century Gothic" charset="0"/>
                <a:cs typeface="Century Gothic" charset="0"/>
              </a:rPr>
              <a:t>Ekonomide Atık, Atıkta Ekonomi </a:t>
            </a:r>
          </a:p>
        </p:txBody>
      </p:sp>
    </p:spTree>
    <p:extLst>
      <p:ext uri="{BB962C8B-B14F-4D97-AF65-F5344CB8AC3E}">
        <p14:creationId xmlns:p14="http://schemas.microsoft.com/office/powerpoint/2010/main" val="39712482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332D94B-2B02-8448-99F6-03A341771C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/>
              <a:t>Avrupa Ülkelerinde Evsel Atık Miktarı (2016)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B7FAF73F-BA06-E844-8A75-7E4B10C10A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5792" y="1224699"/>
            <a:ext cx="8165983" cy="5776175"/>
          </a:xfrm>
          <a:prstGeom prst="rect">
            <a:avLst/>
          </a:prstGeom>
        </p:spPr>
      </p:pic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xmlns="" id="{FB9FDC07-3209-CF46-AD84-97C4949D82B4}"/>
              </a:ext>
            </a:extLst>
          </p:cNvPr>
          <p:cNvCxnSpPr>
            <a:cxnSpLocks/>
          </p:cNvCxnSpPr>
          <p:nvPr/>
        </p:nvCxnSpPr>
        <p:spPr>
          <a:xfrm flipV="1">
            <a:off x="3540079" y="1519094"/>
            <a:ext cx="0" cy="2509981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A67412B0-368B-E147-BAB3-306D256291A8}"/>
              </a:ext>
            </a:extLst>
          </p:cNvPr>
          <p:cNvSpPr txBox="1"/>
          <p:nvPr/>
        </p:nvSpPr>
        <p:spPr>
          <a:xfrm>
            <a:off x="2678682" y="1490518"/>
            <a:ext cx="861133" cy="461665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pPr algn="r"/>
            <a:r>
              <a:rPr lang="tr-T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Almanya</a:t>
            </a:r>
          </a:p>
          <a:p>
            <a:pPr algn="r"/>
            <a:r>
              <a:rPr lang="tr-T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52 </a:t>
            </a:r>
            <a:r>
              <a:rPr lang="tr-TR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mt</a:t>
            </a:r>
            <a:endParaRPr lang="tr-TR" sz="1200" dirty="0">
              <a:solidFill>
                <a:schemeClr val="tx1">
                  <a:lumMod val="75000"/>
                  <a:lumOff val="2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xmlns="" id="{F5B7B748-35EC-FE46-9C63-260C6C87DE0C}"/>
              </a:ext>
            </a:extLst>
          </p:cNvPr>
          <p:cNvSpPr/>
          <p:nvPr/>
        </p:nvSpPr>
        <p:spPr>
          <a:xfrm>
            <a:off x="9287965" y="4650412"/>
            <a:ext cx="409464" cy="221225"/>
          </a:xfrm>
          <a:prstGeom prst="roundRect">
            <a:avLst/>
          </a:prstGeom>
          <a:solidFill>
            <a:srgbClr val="78BD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xmlns="" id="{1970981C-FD45-4B40-BEFC-A22518BF381A}"/>
              </a:ext>
            </a:extLst>
          </p:cNvPr>
          <p:cNvSpPr/>
          <p:nvPr/>
        </p:nvSpPr>
        <p:spPr>
          <a:xfrm>
            <a:off x="9287965" y="4974886"/>
            <a:ext cx="409464" cy="221225"/>
          </a:xfrm>
          <a:prstGeom prst="roundRect">
            <a:avLst/>
          </a:prstGeom>
          <a:solidFill>
            <a:srgbClr val="FFEA8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xmlns="" id="{39793399-BBC8-9A4C-B892-1D4A25833C0B}"/>
              </a:ext>
            </a:extLst>
          </p:cNvPr>
          <p:cNvSpPr/>
          <p:nvPr/>
        </p:nvSpPr>
        <p:spPr>
          <a:xfrm>
            <a:off x="9287965" y="5299360"/>
            <a:ext cx="409464" cy="221225"/>
          </a:xfrm>
          <a:prstGeom prst="roundRect">
            <a:avLst/>
          </a:prstGeom>
          <a:solidFill>
            <a:srgbClr val="F6AE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13" name="Rounded Rectangle 12">
            <a:extLst>
              <a:ext uri="{FF2B5EF4-FFF2-40B4-BE49-F238E27FC236}">
                <a16:creationId xmlns:a16="http://schemas.microsoft.com/office/drawing/2014/main" xmlns="" id="{9A5654D8-CEDF-D740-95BD-FBF3CF9745E3}"/>
              </a:ext>
            </a:extLst>
          </p:cNvPr>
          <p:cNvSpPr/>
          <p:nvPr/>
        </p:nvSpPr>
        <p:spPr>
          <a:xfrm>
            <a:off x="9287965" y="5623834"/>
            <a:ext cx="409464" cy="221225"/>
          </a:xfrm>
          <a:prstGeom prst="roundRect">
            <a:avLst/>
          </a:prstGeom>
          <a:solidFill>
            <a:srgbClr val="E45E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B1C5998E-A18E-1244-B182-D954619F7792}"/>
              </a:ext>
            </a:extLst>
          </p:cNvPr>
          <p:cNvSpPr txBox="1"/>
          <p:nvPr/>
        </p:nvSpPr>
        <p:spPr>
          <a:xfrm>
            <a:off x="9651709" y="4947724"/>
            <a:ext cx="139493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1200" dirty="0">
                <a:latin typeface="Century Gothic" panose="020B0502020202020204" pitchFamily="34" charset="0"/>
              </a:rPr>
              <a:t>5 - 10 milyon ton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1D1AEDFA-865C-3847-B80E-39993428C1F6}"/>
              </a:ext>
            </a:extLst>
          </p:cNvPr>
          <p:cNvSpPr txBox="1"/>
          <p:nvPr/>
        </p:nvSpPr>
        <p:spPr>
          <a:xfrm>
            <a:off x="9651709" y="4622524"/>
            <a:ext cx="133562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1200" dirty="0">
                <a:latin typeface="Century Gothic" panose="020B0502020202020204" pitchFamily="34" charset="0"/>
              </a:rPr>
              <a:t>1 – 5 milyon ton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389325C0-9EC3-E54A-9A4B-0B57CE0D55CA}"/>
              </a:ext>
            </a:extLst>
          </p:cNvPr>
          <p:cNvSpPr txBox="1"/>
          <p:nvPr/>
        </p:nvSpPr>
        <p:spPr>
          <a:xfrm>
            <a:off x="9651709" y="5601365"/>
            <a:ext cx="186461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1200" dirty="0">
                <a:latin typeface="Century Gothic" panose="020B0502020202020204" pitchFamily="34" charset="0"/>
              </a:rPr>
              <a:t>25 milyon ton ve üzeri 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BF2C277A-764C-F443-BD1A-798F747A87FE}"/>
              </a:ext>
            </a:extLst>
          </p:cNvPr>
          <p:cNvSpPr txBox="1"/>
          <p:nvPr/>
        </p:nvSpPr>
        <p:spPr>
          <a:xfrm>
            <a:off x="9651709" y="5272198"/>
            <a:ext cx="150554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1200" dirty="0">
                <a:latin typeface="Century Gothic" panose="020B0502020202020204" pitchFamily="34" charset="0"/>
              </a:rPr>
              <a:t>10 – 25 milyon ton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F0AF097D-A1AD-FE4B-AAB2-34ADE63C8E8B}"/>
              </a:ext>
            </a:extLst>
          </p:cNvPr>
          <p:cNvSpPr txBox="1"/>
          <p:nvPr/>
        </p:nvSpPr>
        <p:spPr>
          <a:xfrm>
            <a:off x="6359602" y="4029075"/>
            <a:ext cx="678391" cy="461665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tr-T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Türkiye</a:t>
            </a:r>
          </a:p>
          <a:p>
            <a:r>
              <a:rPr lang="tr-T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34 </a:t>
            </a:r>
            <a:r>
              <a:rPr lang="tr-TR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mt</a:t>
            </a:r>
            <a:endParaRPr lang="tr-TR" sz="1200" dirty="0">
              <a:solidFill>
                <a:schemeClr val="tx1">
                  <a:lumMod val="75000"/>
                  <a:lumOff val="25000"/>
                </a:schemeClr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xmlns="" id="{43ED222F-E105-2241-ABE4-BD6DBA12A442}"/>
              </a:ext>
            </a:extLst>
          </p:cNvPr>
          <p:cNvCxnSpPr>
            <a:cxnSpLocks/>
          </p:cNvCxnSpPr>
          <p:nvPr/>
        </p:nvCxnSpPr>
        <p:spPr>
          <a:xfrm flipV="1">
            <a:off x="6359602" y="4029075"/>
            <a:ext cx="0" cy="1732888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>
            <a:extLst>
              <a:ext uri="{FF2B5EF4-FFF2-40B4-BE49-F238E27FC236}">
                <a16:creationId xmlns:a16="http://schemas.microsoft.com/office/drawing/2014/main" xmlns="" id="{0D9C6E08-7013-2847-B8AD-9698BD44E513}"/>
              </a:ext>
            </a:extLst>
          </p:cNvPr>
          <p:cNvSpPr txBox="1"/>
          <p:nvPr/>
        </p:nvSpPr>
        <p:spPr>
          <a:xfrm>
            <a:off x="8645513" y="1833172"/>
            <a:ext cx="3613477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System Font Regular"/>
              <a:buChar char="-"/>
            </a:pPr>
            <a:r>
              <a:rPr lang="tr-T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2016’da Avrupa Birliği Ülkelerinde toplam </a:t>
            </a:r>
            <a:r>
              <a:rPr lang="tr-TR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247 milyon ton (</a:t>
            </a:r>
            <a:r>
              <a:rPr lang="tr-TR" sz="12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mt</a:t>
            </a:r>
            <a:r>
              <a:rPr lang="tr-TR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) evsel atık </a:t>
            </a:r>
            <a:r>
              <a:rPr lang="tr-T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oluştu.</a:t>
            </a:r>
          </a:p>
          <a:p>
            <a:pPr marL="171450" indent="-171450">
              <a:buFont typeface="System Font Regular"/>
              <a:buChar char="-"/>
            </a:pPr>
            <a:r>
              <a:rPr lang="tr-T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2006’ya göre %5’lik bir azalış gerçekleşti.</a:t>
            </a:r>
          </a:p>
          <a:p>
            <a:pPr marL="171450" indent="-171450">
              <a:buFont typeface="System Font Regular"/>
              <a:buChar char="-"/>
            </a:pPr>
            <a:r>
              <a:rPr lang="tr-T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En fazla atık oluşan AB üye ülkeleri</a:t>
            </a:r>
          </a:p>
          <a:p>
            <a:pPr marL="628650" lvl="1" indent="-171450">
              <a:buFont typeface="System Font Regular"/>
              <a:buChar char="-"/>
            </a:pPr>
            <a:r>
              <a:rPr lang="tr-T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Almanya 52 </a:t>
            </a:r>
            <a:r>
              <a:rPr lang="tr-TR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mt</a:t>
            </a:r>
            <a:endParaRPr lang="tr-TR" sz="1200" dirty="0">
              <a:solidFill>
                <a:schemeClr val="tx1">
                  <a:lumMod val="75000"/>
                  <a:lumOff val="25000"/>
                </a:schemeClr>
              </a:solidFill>
              <a:latin typeface="Century Gothic" panose="020B0502020202020204" pitchFamily="34" charset="0"/>
            </a:endParaRPr>
          </a:p>
          <a:p>
            <a:pPr marL="628650" lvl="1" indent="-171450">
              <a:buFont typeface="System Font Regular"/>
              <a:buChar char="-"/>
            </a:pPr>
            <a:r>
              <a:rPr lang="tr-T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Fransa 34 </a:t>
            </a:r>
            <a:r>
              <a:rPr lang="tr-TR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mt</a:t>
            </a:r>
            <a:endParaRPr lang="tr-TR" sz="1200" dirty="0">
              <a:solidFill>
                <a:schemeClr val="tx1">
                  <a:lumMod val="75000"/>
                  <a:lumOff val="25000"/>
                </a:schemeClr>
              </a:solidFill>
              <a:latin typeface="Century Gothic" panose="020B0502020202020204" pitchFamily="34" charset="0"/>
            </a:endParaRPr>
          </a:p>
          <a:p>
            <a:pPr marL="628650" lvl="1" indent="-171450">
              <a:buFont typeface="System Font Regular"/>
              <a:buChar char="-"/>
            </a:pPr>
            <a:r>
              <a:rPr lang="tr-T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İngiltere 32 </a:t>
            </a:r>
            <a:r>
              <a:rPr lang="tr-TR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mt</a:t>
            </a:r>
            <a:endParaRPr lang="tr-TR" sz="1200" dirty="0">
              <a:solidFill>
                <a:schemeClr val="tx1">
                  <a:lumMod val="75000"/>
                  <a:lumOff val="25000"/>
                </a:schemeClr>
              </a:solidFill>
              <a:latin typeface="Century Gothic" panose="020B0502020202020204" pitchFamily="34" charset="0"/>
            </a:endParaRPr>
          </a:p>
          <a:p>
            <a:pPr marL="628650" lvl="1" indent="-171450">
              <a:buFont typeface="System Font Regular"/>
              <a:buChar char="-"/>
            </a:pPr>
            <a:r>
              <a:rPr lang="tr-T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İtalya 30 </a:t>
            </a:r>
            <a:r>
              <a:rPr lang="tr-TR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mt</a:t>
            </a:r>
            <a:r>
              <a:rPr lang="tr-T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 oldu.</a:t>
            </a:r>
          </a:p>
          <a:p>
            <a:pPr marL="171450" indent="-171450">
              <a:buFont typeface="System Font Regular"/>
              <a:buChar char="-"/>
            </a:pPr>
            <a:r>
              <a:rPr lang="tr-T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Aynı dönemde </a:t>
            </a:r>
            <a:r>
              <a:rPr lang="tr-TR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Türkiye’de de 34 </a:t>
            </a:r>
            <a:r>
              <a:rPr lang="tr-TR" sz="12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mt</a:t>
            </a:r>
            <a:r>
              <a:rPr lang="tr-TR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 evsel atık </a:t>
            </a:r>
            <a:r>
              <a:rPr lang="tr-T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oluştu. 2006 – 2016 arasında Türkiye’de ise oluşan evsel atık miktarı %12 arttı.</a:t>
            </a:r>
          </a:p>
        </p:txBody>
      </p:sp>
      <p:sp>
        <p:nvSpPr>
          <p:cNvPr id="26" name="Rounded Rectangle 25">
            <a:extLst>
              <a:ext uri="{FF2B5EF4-FFF2-40B4-BE49-F238E27FC236}">
                <a16:creationId xmlns:a16="http://schemas.microsoft.com/office/drawing/2014/main" xmlns="" id="{876B189C-8B8C-394C-A8C5-7BB9F66771D2}"/>
              </a:ext>
            </a:extLst>
          </p:cNvPr>
          <p:cNvSpPr/>
          <p:nvPr/>
        </p:nvSpPr>
        <p:spPr>
          <a:xfrm>
            <a:off x="9287965" y="4307257"/>
            <a:ext cx="409464" cy="221225"/>
          </a:xfrm>
          <a:prstGeom prst="roundRect">
            <a:avLst/>
          </a:prstGeom>
          <a:solidFill>
            <a:srgbClr val="3D87B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xmlns="" id="{11FCF612-65EA-384D-8EF7-DBC937D66CDD}"/>
              </a:ext>
            </a:extLst>
          </p:cNvPr>
          <p:cNvSpPr txBox="1"/>
          <p:nvPr/>
        </p:nvSpPr>
        <p:spPr>
          <a:xfrm>
            <a:off x="9651709" y="4279369"/>
            <a:ext cx="172034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1200" dirty="0">
                <a:latin typeface="Century Gothic" panose="020B0502020202020204" pitchFamily="34" charset="0"/>
              </a:rPr>
              <a:t> 1 milyon tona kadar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xmlns="" id="{213E5637-4FA4-DF4F-B4C6-B0BBC74B57E9}"/>
              </a:ext>
            </a:extLst>
          </p:cNvPr>
          <p:cNvSpPr txBox="1"/>
          <p:nvPr/>
        </p:nvSpPr>
        <p:spPr>
          <a:xfrm>
            <a:off x="8437455" y="6327295"/>
            <a:ext cx="361347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r-TR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Harita: Rifat Ünal Sayman, 2018;</a:t>
            </a:r>
          </a:p>
          <a:p>
            <a:pPr algn="r"/>
            <a:r>
              <a:rPr lang="tr-TR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Veri Kaynağı: Eurostat, 2018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xmlns="" id="{980732E0-407A-684B-8C73-05C35CAC6D9C}"/>
              </a:ext>
            </a:extLst>
          </p:cNvPr>
          <p:cNvSpPr txBox="1"/>
          <p:nvPr/>
        </p:nvSpPr>
        <p:spPr>
          <a:xfrm>
            <a:off x="9119286" y="437429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5751244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xmlns="" id="{88EE1A88-EA60-DF41-8E2A-8F2319F292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/>
              <a:t>Avrupa Birliği Ülkeleri ve Türkiye’de Evsel Atıkların Yönetimi (2016)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1DEA2E50-7F5B-9F4A-B8F4-B1A8775C85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7772" y="1200150"/>
            <a:ext cx="11126028" cy="577215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F4476390-1F4F-5444-94B2-F2431D2F4477}"/>
              </a:ext>
            </a:extLst>
          </p:cNvPr>
          <p:cNvSpPr txBox="1"/>
          <p:nvPr/>
        </p:nvSpPr>
        <p:spPr>
          <a:xfrm>
            <a:off x="10607565" y="6088559"/>
            <a:ext cx="149246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r-TR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Grafik: Rifat Ünal Sayman, 2018;</a:t>
            </a:r>
          </a:p>
          <a:p>
            <a:pPr algn="r"/>
            <a:r>
              <a:rPr lang="tr-TR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Veri Kaynağı: Eurostat, 2018</a:t>
            </a:r>
          </a:p>
        </p:txBody>
      </p:sp>
    </p:spTree>
    <p:extLst>
      <p:ext uri="{BB962C8B-B14F-4D97-AF65-F5344CB8AC3E}">
        <p14:creationId xmlns:p14="http://schemas.microsoft.com/office/powerpoint/2010/main" val="32590786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9CAFBC7-7D9A-0840-B4F3-F4E4937E7C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9" y="326488"/>
            <a:ext cx="11244263" cy="755337"/>
          </a:xfrm>
        </p:spPr>
        <p:txBody>
          <a:bodyPr>
            <a:normAutofit fontScale="90000"/>
          </a:bodyPr>
          <a:lstStyle/>
          <a:p>
            <a:r>
              <a:rPr lang="tr-TR" dirty="0"/>
              <a:t>Avrupa Ülkelerinde Geri Dönüşüm Tesisleri (2016)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87AB343B-1498-674A-B23B-B62F3938EB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1119" y="1081825"/>
            <a:ext cx="8229600" cy="5821174"/>
          </a:xfrm>
          <a:prstGeom prst="rect">
            <a:avLst/>
          </a:prstGeom>
        </p:spPr>
      </p:pic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xmlns="" id="{BCB93A42-FA46-DC49-B51D-CB72D86D5DF4}"/>
              </a:ext>
            </a:extLst>
          </p:cNvPr>
          <p:cNvCxnSpPr>
            <a:cxnSpLocks/>
          </p:cNvCxnSpPr>
          <p:nvPr/>
        </p:nvCxnSpPr>
        <p:spPr>
          <a:xfrm flipV="1">
            <a:off x="3335029" y="1586753"/>
            <a:ext cx="0" cy="2370078"/>
          </a:xfrm>
          <a:prstGeom prst="line">
            <a:avLst/>
          </a:prstGeom>
          <a:ln>
            <a:solidFill>
              <a:srgbClr val="1B6094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A03CB8EC-B5B5-1C42-8A92-67703831FBBA}"/>
              </a:ext>
            </a:extLst>
          </p:cNvPr>
          <p:cNvSpPr txBox="1"/>
          <p:nvPr/>
        </p:nvSpPr>
        <p:spPr>
          <a:xfrm>
            <a:off x="2529098" y="1520808"/>
            <a:ext cx="86113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tr-TR" sz="1200" dirty="0">
                <a:solidFill>
                  <a:srgbClr val="1B6094"/>
                </a:solidFill>
                <a:latin typeface="Century Gothic" panose="020B0502020202020204" pitchFamily="34" charset="0"/>
              </a:rPr>
              <a:t>Almanya</a:t>
            </a:r>
          </a:p>
          <a:p>
            <a:pPr algn="r"/>
            <a:r>
              <a:rPr lang="tr-TR" sz="1200" dirty="0">
                <a:solidFill>
                  <a:srgbClr val="1B6094"/>
                </a:solidFill>
                <a:latin typeface="Century Gothic" panose="020B0502020202020204" pitchFamily="34" charset="0"/>
              </a:rPr>
              <a:t>8.433</a:t>
            </a: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xmlns="" id="{536C7684-BF4D-1846-8B84-101082C13F42}"/>
              </a:ext>
            </a:extLst>
          </p:cNvPr>
          <p:cNvSpPr/>
          <p:nvPr/>
        </p:nvSpPr>
        <p:spPr>
          <a:xfrm>
            <a:off x="8933166" y="5205495"/>
            <a:ext cx="409464" cy="221225"/>
          </a:xfrm>
          <a:prstGeom prst="roundRect">
            <a:avLst/>
          </a:prstGeom>
          <a:solidFill>
            <a:srgbClr val="B0A3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xmlns="" id="{AC92167F-224D-7B48-9068-12B6515E8FFD}"/>
              </a:ext>
            </a:extLst>
          </p:cNvPr>
          <p:cNvSpPr/>
          <p:nvPr/>
        </p:nvSpPr>
        <p:spPr>
          <a:xfrm>
            <a:off x="8933166" y="5529969"/>
            <a:ext cx="409464" cy="221225"/>
          </a:xfrm>
          <a:prstGeom prst="roundRect">
            <a:avLst/>
          </a:prstGeom>
          <a:solidFill>
            <a:srgbClr val="D9CB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xmlns="" id="{0E94E26F-CBE5-EE44-A57A-807E259CA896}"/>
              </a:ext>
            </a:extLst>
          </p:cNvPr>
          <p:cNvSpPr/>
          <p:nvPr/>
        </p:nvSpPr>
        <p:spPr>
          <a:xfrm>
            <a:off x="8933166" y="5854443"/>
            <a:ext cx="409464" cy="221225"/>
          </a:xfrm>
          <a:prstGeom prst="roundRect">
            <a:avLst/>
          </a:prstGeom>
          <a:solidFill>
            <a:srgbClr val="64A4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xmlns="" id="{3024609D-474C-9044-8B98-34CFCCB6B7C8}"/>
              </a:ext>
            </a:extLst>
          </p:cNvPr>
          <p:cNvSpPr/>
          <p:nvPr/>
        </p:nvSpPr>
        <p:spPr>
          <a:xfrm>
            <a:off x="8933166" y="6178917"/>
            <a:ext cx="409464" cy="221225"/>
          </a:xfrm>
          <a:prstGeom prst="roundRect">
            <a:avLst/>
          </a:prstGeom>
          <a:solidFill>
            <a:srgbClr val="195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DC4C6AC7-5154-2C46-BB21-DE30ED93E1C0}"/>
              </a:ext>
            </a:extLst>
          </p:cNvPr>
          <p:cNvSpPr txBox="1"/>
          <p:nvPr/>
        </p:nvSpPr>
        <p:spPr>
          <a:xfrm>
            <a:off x="9296910" y="5502807"/>
            <a:ext cx="98616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1200" dirty="0">
                <a:latin typeface="Century Gothic" panose="020B0502020202020204" pitchFamily="34" charset="0"/>
              </a:rPr>
              <a:t>250 – 1.000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191BDD6D-46E7-C94E-AF9C-7682A234BA4B}"/>
              </a:ext>
            </a:extLst>
          </p:cNvPr>
          <p:cNvSpPr txBox="1"/>
          <p:nvPr/>
        </p:nvSpPr>
        <p:spPr>
          <a:xfrm>
            <a:off x="9296910" y="5177607"/>
            <a:ext cx="115929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1200" dirty="0">
                <a:latin typeface="Century Gothic" panose="020B0502020202020204" pitchFamily="34" charset="0"/>
              </a:rPr>
              <a:t>250’ye kadar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2B9B5799-3D7D-2443-BBEE-26813EDAFBED}"/>
              </a:ext>
            </a:extLst>
          </p:cNvPr>
          <p:cNvSpPr txBox="1"/>
          <p:nvPr/>
        </p:nvSpPr>
        <p:spPr>
          <a:xfrm>
            <a:off x="9296910" y="6156448"/>
            <a:ext cx="117371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1200" dirty="0">
                <a:latin typeface="Century Gothic" panose="020B0502020202020204" pitchFamily="34" charset="0"/>
              </a:rPr>
              <a:t>2.500 ve üzeri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74BEE27A-D994-9C45-AA47-06237E8B5621}"/>
              </a:ext>
            </a:extLst>
          </p:cNvPr>
          <p:cNvSpPr txBox="1"/>
          <p:nvPr/>
        </p:nvSpPr>
        <p:spPr>
          <a:xfrm>
            <a:off x="9296910" y="5827281"/>
            <a:ext cx="111440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1200" dirty="0">
                <a:latin typeface="Century Gothic" panose="020B0502020202020204" pitchFamily="34" charset="0"/>
              </a:rPr>
              <a:t>1.000 – 2.500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73355A54-AAF9-AE41-9144-DB0B6C370D92}"/>
              </a:ext>
            </a:extLst>
          </p:cNvPr>
          <p:cNvSpPr txBox="1"/>
          <p:nvPr/>
        </p:nvSpPr>
        <p:spPr>
          <a:xfrm>
            <a:off x="6288715" y="4803397"/>
            <a:ext cx="678391" cy="461665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tr-TR" sz="1200" dirty="0">
                <a:solidFill>
                  <a:srgbClr val="D9CBA9"/>
                </a:solidFill>
                <a:latin typeface="Century Gothic" panose="020B0502020202020204" pitchFamily="34" charset="0"/>
              </a:rPr>
              <a:t>Türkiye</a:t>
            </a:r>
          </a:p>
          <a:p>
            <a:r>
              <a:rPr lang="tr-TR" sz="1200" dirty="0">
                <a:solidFill>
                  <a:srgbClr val="D9CBA9"/>
                </a:solidFill>
                <a:latin typeface="Century Gothic" panose="020B0502020202020204" pitchFamily="34" charset="0"/>
              </a:rPr>
              <a:t>829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xmlns="" id="{7B47F36C-06A8-D148-95DA-E2888C2688C1}"/>
              </a:ext>
            </a:extLst>
          </p:cNvPr>
          <p:cNvCxnSpPr>
            <a:cxnSpLocks/>
          </p:cNvCxnSpPr>
          <p:nvPr/>
        </p:nvCxnSpPr>
        <p:spPr>
          <a:xfrm flipH="1" flipV="1">
            <a:off x="6288715" y="4871637"/>
            <a:ext cx="3784" cy="818082"/>
          </a:xfrm>
          <a:prstGeom prst="line">
            <a:avLst/>
          </a:prstGeom>
          <a:ln>
            <a:solidFill>
              <a:srgbClr val="D9CBA9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37C5064C-F32F-9F45-A6E1-AF3E1CAC310E}"/>
              </a:ext>
            </a:extLst>
          </p:cNvPr>
          <p:cNvSpPr txBox="1"/>
          <p:nvPr/>
        </p:nvSpPr>
        <p:spPr>
          <a:xfrm>
            <a:off x="8578523" y="1304143"/>
            <a:ext cx="3613477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System Font Regular"/>
              <a:buChar char="-"/>
            </a:pPr>
            <a:r>
              <a:rPr lang="tr-T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2016’da Avrupa Birliği Ülkelerinde toplam </a:t>
            </a:r>
            <a:r>
              <a:rPr lang="tr-TR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33.000 geri dönüşüm tesisi </a:t>
            </a:r>
            <a:r>
              <a:rPr lang="tr-T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faaliyet gösteriyor.</a:t>
            </a:r>
          </a:p>
          <a:p>
            <a:pPr marL="171450" indent="-171450">
              <a:buFont typeface="System Font Regular"/>
              <a:buChar char="-"/>
            </a:pPr>
            <a:r>
              <a:rPr lang="tr-T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En fazla tesis kurulu AB üye ülkeleri</a:t>
            </a:r>
          </a:p>
          <a:p>
            <a:pPr marL="628650" lvl="1" indent="-171450">
              <a:buFont typeface="System Font Regular"/>
              <a:buChar char="-"/>
            </a:pPr>
            <a:r>
              <a:rPr lang="tr-T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Almanya 8.433</a:t>
            </a:r>
          </a:p>
          <a:p>
            <a:pPr marL="628650" lvl="1" indent="-171450">
              <a:buFont typeface="System Font Regular"/>
              <a:buChar char="-"/>
            </a:pPr>
            <a:r>
              <a:rPr lang="tr-T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İtalya 4.979</a:t>
            </a:r>
          </a:p>
          <a:p>
            <a:pPr marL="628650" lvl="1" indent="-171450">
              <a:buFont typeface="System Font Regular"/>
              <a:buChar char="-"/>
            </a:pPr>
            <a:r>
              <a:rPr lang="tr-T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İspanya 3.485</a:t>
            </a:r>
          </a:p>
          <a:p>
            <a:pPr marL="628650" lvl="1" indent="-171450">
              <a:buFont typeface="System Font Regular"/>
              <a:buChar char="-"/>
            </a:pPr>
            <a:r>
              <a:rPr lang="tr-T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Polonya 2.858</a:t>
            </a:r>
          </a:p>
          <a:p>
            <a:pPr marL="628650" lvl="1" indent="-171450">
              <a:buFont typeface="System Font Regular"/>
              <a:buChar char="-"/>
            </a:pPr>
            <a:r>
              <a:rPr lang="tr-T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İngiltere 2.700</a:t>
            </a:r>
          </a:p>
          <a:p>
            <a:pPr marL="171450" indent="-171450">
              <a:buFont typeface="System Font Regular"/>
              <a:buChar char="-"/>
            </a:pPr>
            <a:r>
              <a:rPr lang="tr-T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Geri kazanım amaçlı </a:t>
            </a:r>
            <a:r>
              <a:rPr lang="tr-TR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3.270 atık yakma (R10) </a:t>
            </a:r>
            <a:r>
              <a:rPr lang="tr-T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tesisi bulunuyor. (33.000 harici). Ayrıca düzenli depolama, biyolojik arıtma vb. diğer geri kazanım ve/veya bertaraf tesisleri bulunuyor.</a:t>
            </a:r>
          </a:p>
          <a:p>
            <a:pPr marL="171450" indent="-171450">
              <a:buFont typeface="System Font Regular"/>
              <a:buChar char="-"/>
            </a:pPr>
            <a:r>
              <a:rPr lang="tr-T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2014 yılı için </a:t>
            </a:r>
            <a:r>
              <a:rPr lang="tr-TR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Türkiye’de 829 geri dönüşüm </a:t>
            </a:r>
            <a:r>
              <a:rPr lang="tr-T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tesisi bulunuyor.</a:t>
            </a:r>
          </a:p>
          <a:p>
            <a:pPr marL="171450" indent="-171450">
              <a:buFont typeface="System Font Regular"/>
              <a:buChar char="-"/>
            </a:pPr>
            <a:r>
              <a:rPr lang="tr-T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Not: Finlandiya, Fransa, Hollanda, Portekiz, Sırbistan, Türkiye ve Yunanistan için 2014 verileri kullanıldı.</a:t>
            </a:r>
          </a:p>
          <a:p>
            <a:pPr marL="171450" indent="-171450">
              <a:buFont typeface="System Font Regular"/>
              <a:buChar char="-"/>
            </a:pPr>
            <a:endParaRPr lang="tr-TR" sz="1200" dirty="0">
              <a:solidFill>
                <a:schemeClr val="tx1">
                  <a:lumMod val="75000"/>
                  <a:lumOff val="2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xmlns="" id="{95C46830-F29B-6B46-A8FE-D40C78397AA5}"/>
              </a:ext>
            </a:extLst>
          </p:cNvPr>
          <p:cNvSpPr txBox="1"/>
          <p:nvPr/>
        </p:nvSpPr>
        <p:spPr>
          <a:xfrm>
            <a:off x="10820811" y="6089407"/>
            <a:ext cx="121655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r-T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Harita: Rifat Ünal Sayman, 2018;</a:t>
            </a:r>
          </a:p>
          <a:p>
            <a:pPr algn="r"/>
            <a:r>
              <a:rPr lang="tr-T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Veri Kaynağı: Eurostat, 2018</a:t>
            </a:r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xmlns="" id="{86E1458C-0500-0644-A72D-C90959CDD60A}"/>
              </a:ext>
            </a:extLst>
          </p:cNvPr>
          <p:cNvCxnSpPr>
            <a:cxnSpLocks/>
          </p:cNvCxnSpPr>
          <p:nvPr/>
        </p:nvCxnSpPr>
        <p:spPr>
          <a:xfrm flipV="1">
            <a:off x="3588282" y="5136127"/>
            <a:ext cx="0" cy="1191168"/>
          </a:xfrm>
          <a:prstGeom prst="line">
            <a:avLst/>
          </a:prstGeom>
          <a:ln>
            <a:solidFill>
              <a:srgbClr val="1B6094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68C7E233-D359-484E-B0F5-2D03BEE18343}"/>
              </a:ext>
            </a:extLst>
          </p:cNvPr>
          <p:cNvSpPr txBox="1"/>
          <p:nvPr/>
        </p:nvSpPr>
        <p:spPr>
          <a:xfrm>
            <a:off x="3579097" y="5929283"/>
            <a:ext cx="8611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200" dirty="0">
                <a:solidFill>
                  <a:srgbClr val="1B6094"/>
                </a:solidFill>
                <a:latin typeface="Century Gothic" panose="020B0502020202020204" pitchFamily="34" charset="0"/>
              </a:rPr>
              <a:t>İtalya</a:t>
            </a:r>
          </a:p>
          <a:p>
            <a:r>
              <a:rPr lang="tr-TR" sz="1200" dirty="0">
                <a:solidFill>
                  <a:srgbClr val="1B6094"/>
                </a:solidFill>
                <a:latin typeface="Century Gothic" panose="020B0502020202020204" pitchFamily="34" charset="0"/>
              </a:rPr>
              <a:t>4.979</a:t>
            </a:r>
          </a:p>
        </p:txBody>
      </p: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xmlns="" id="{49B1DDC7-B730-B842-AEBC-CEB2CF6F72A7}"/>
              </a:ext>
            </a:extLst>
          </p:cNvPr>
          <p:cNvCxnSpPr>
            <a:cxnSpLocks/>
          </p:cNvCxnSpPr>
          <p:nvPr/>
        </p:nvCxnSpPr>
        <p:spPr>
          <a:xfrm flipV="1">
            <a:off x="1454134" y="5463251"/>
            <a:ext cx="0" cy="864044"/>
          </a:xfrm>
          <a:prstGeom prst="line">
            <a:avLst/>
          </a:prstGeom>
          <a:ln>
            <a:solidFill>
              <a:srgbClr val="1B6094"/>
            </a:solidFill>
          </a:ln>
          <a:effectLst>
            <a:glow rad="25400">
              <a:srgbClr val="00B050">
                <a:alpha val="1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>
            <a:extLst>
              <a:ext uri="{FF2B5EF4-FFF2-40B4-BE49-F238E27FC236}">
                <a16:creationId xmlns:a16="http://schemas.microsoft.com/office/drawing/2014/main" xmlns="" id="{045E2795-941C-E64D-AAEA-0DC442148C43}"/>
              </a:ext>
            </a:extLst>
          </p:cNvPr>
          <p:cNvSpPr txBox="1"/>
          <p:nvPr/>
        </p:nvSpPr>
        <p:spPr>
          <a:xfrm>
            <a:off x="1444949" y="5929283"/>
            <a:ext cx="8611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200" dirty="0">
                <a:solidFill>
                  <a:srgbClr val="1B6094"/>
                </a:solidFill>
                <a:latin typeface="Century Gothic" panose="020B0502020202020204" pitchFamily="34" charset="0"/>
              </a:rPr>
              <a:t>İspanya</a:t>
            </a:r>
          </a:p>
          <a:p>
            <a:r>
              <a:rPr lang="tr-TR" sz="1200" dirty="0">
                <a:solidFill>
                  <a:srgbClr val="1B6094"/>
                </a:solidFill>
                <a:latin typeface="Century Gothic" panose="020B0502020202020204" pitchFamily="34" charset="0"/>
              </a:rPr>
              <a:t>3.485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xmlns="" id="{C8F402A1-AC5D-1C47-B3A7-AEC790410658}"/>
              </a:ext>
            </a:extLst>
          </p:cNvPr>
          <p:cNvSpPr txBox="1"/>
          <p:nvPr/>
        </p:nvSpPr>
        <p:spPr>
          <a:xfrm>
            <a:off x="8840678" y="4871637"/>
            <a:ext cx="210666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Geri Dönüşüm Tesisi Sayısı</a:t>
            </a:r>
          </a:p>
        </p:txBody>
      </p:sp>
    </p:spTree>
    <p:extLst>
      <p:ext uri="{BB962C8B-B14F-4D97-AF65-F5344CB8AC3E}">
        <p14:creationId xmlns:p14="http://schemas.microsoft.com/office/powerpoint/2010/main" val="8095542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736F11A-2A77-A345-989D-99FFDBBE7F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/>
              <a:t>Döngüsel Ekonomi Sektörünün</a:t>
            </a:r>
            <a:br>
              <a:rPr lang="tr-TR" dirty="0"/>
            </a:br>
            <a:r>
              <a:rPr lang="tr-TR" dirty="0" err="1"/>
              <a:t>GSYİH’daki</a:t>
            </a:r>
            <a:r>
              <a:rPr lang="tr-TR" dirty="0"/>
              <a:t> Payı (2015)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21304C13-A4D1-4F4B-B66B-70483A2F86B9}"/>
              </a:ext>
            </a:extLst>
          </p:cNvPr>
          <p:cNvSpPr/>
          <p:nvPr/>
        </p:nvSpPr>
        <p:spPr>
          <a:xfrm>
            <a:off x="8648443" y="3239697"/>
            <a:ext cx="1952009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tr-TR" dirty="0">
                <a:solidFill>
                  <a:schemeClr val="tx1">
                    <a:lumMod val="75000"/>
                    <a:lumOff val="25000"/>
                  </a:schemeClr>
                </a:solidFill>
                <a:latin typeface="URWClassico" pitchFamily="2" charset="77"/>
                <a:ea typeface="URWClassico" pitchFamily="2" charset="77"/>
              </a:rPr>
              <a:t>Almanya – %0,94</a:t>
            </a:r>
          </a:p>
          <a:p>
            <a:pPr algn="just"/>
            <a:r>
              <a:rPr lang="tr-TR" dirty="0">
                <a:solidFill>
                  <a:schemeClr val="tx1">
                    <a:lumMod val="75000"/>
                    <a:lumOff val="25000"/>
                  </a:schemeClr>
                </a:solidFill>
                <a:latin typeface="URWClassico" pitchFamily="2" charset="77"/>
                <a:ea typeface="URWClassico" pitchFamily="2" charset="77"/>
              </a:rPr>
              <a:t>İtalya – %1,07</a:t>
            </a:r>
          </a:p>
          <a:p>
            <a:pPr algn="just"/>
            <a:r>
              <a:rPr lang="tr-TR" dirty="0">
                <a:solidFill>
                  <a:schemeClr val="tx1">
                    <a:lumMod val="75000"/>
                    <a:lumOff val="25000"/>
                  </a:schemeClr>
                </a:solidFill>
                <a:latin typeface="URWClassico" pitchFamily="2" charset="77"/>
                <a:ea typeface="URWClassico" pitchFamily="2" charset="77"/>
              </a:rPr>
              <a:t>Fransa – ,%0,97</a:t>
            </a:r>
          </a:p>
          <a:p>
            <a:pPr algn="just"/>
            <a:r>
              <a:rPr lang="tr-TR" dirty="0">
                <a:solidFill>
                  <a:schemeClr val="tx1">
                    <a:lumMod val="75000"/>
                    <a:lumOff val="25000"/>
                  </a:schemeClr>
                </a:solidFill>
                <a:latin typeface="URWClassico" pitchFamily="2" charset="77"/>
                <a:ea typeface="URWClassico" pitchFamily="2" charset="77"/>
              </a:rPr>
              <a:t>İspanya – %1,02</a:t>
            </a:r>
          </a:p>
          <a:p>
            <a:pPr algn="just"/>
            <a:r>
              <a:rPr lang="tr-TR" dirty="0">
                <a:solidFill>
                  <a:schemeClr val="tx1">
                    <a:lumMod val="75000"/>
                    <a:lumOff val="25000"/>
                  </a:schemeClr>
                </a:solidFill>
                <a:latin typeface="URWClassico" pitchFamily="2" charset="77"/>
                <a:ea typeface="URWClassico" pitchFamily="2" charset="77"/>
              </a:rPr>
              <a:t>Polonya – %1,10</a:t>
            </a:r>
          </a:p>
          <a:p>
            <a:endParaRPr lang="tr-TR" dirty="0">
              <a:solidFill>
                <a:schemeClr val="tx1">
                  <a:lumMod val="75000"/>
                  <a:lumOff val="25000"/>
                </a:schemeClr>
              </a:solidFill>
              <a:latin typeface="URWClassico" pitchFamily="2" charset="77"/>
              <a:ea typeface="URWClassico" pitchFamily="2" charset="77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xmlns="" id="{18A89009-42B0-AE46-AD26-0A260AC8EBA9}"/>
              </a:ext>
            </a:extLst>
          </p:cNvPr>
          <p:cNvSpPr txBox="1">
            <a:spLocks/>
          </p:cNvSpPr>
          <p:nvPr/>
        </p:nvSpPr>
        <p:spPr>
          <a:xfrm>
            <a:off x="8586788" y="2484360"/>
            <a:ext cx="3605212" cy="7553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2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2"/>
                </a:solidFill>
                <a:latin typeface="URWClassico" pitchFamily="2" charset="77"/>
                <a:ea typeface="URWClassico" pitchFamily="2" charset="77"/>
                <a:cs typeface="+mj-cs"/>
              </a:defRPr>
            </a:lvl1pPr>
          </a:lstStyle>
          <a:p>
            <a:pPr algn="l"/>
            <a:r>
              <a:rPr lang="tr-TR" sz="2400" dirty="0"/>
              <a:t>Döngüsel Ekonomi Sektörünün</a:t>
            </a:r>
            <a:br>
              <a:rPr lang="tr-TR" sz="2400" dirty="0"/>
            </a:br>
            <a:r>
              <a:rPr lang="tr-TR" sz="2400" dirty="0" err="1"/>
              <a:t>GSYİH’daki</a:t>
            </a:r>
            <a:r>
              <a:rPr lang="tr-TR" sz="2400" dirty="0"/>
              <a:t> Payı (2015)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38AC4673-963A-B14A-B087-09B0C0B35621}"/>
              </a:ext>
            </a:extLst>
          </p:cNvPr>
          <p:cNvSpPr txBox="1"/>
          <p:nvPr/>
        </p:nvSpPr>
        <p:spPr>
          <a:xfrm>
            <a:off x="8437455" y="6327295"/>
            <a:ext cx="361347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r-TR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Grafik: Rifat Ünal Sayman, 2018;</a:t>
            </a:r>
          </a:p>
          <a:p>
            <a:pPr algn="r"/>
            <a:r>
              <a:rPr lang="tr-TR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Veri Kaynağı: Eurostat, 2018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601787E7-E836-D94A-A727-5F9E61943A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5343" y="2413828"/>
            <a:ext cx="8293100" cy="275590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D8B9E0E2-77EB-7540-8813-C24993538F10}"/>
              </a:ext>
            </a:extLst>
          </p:cNvPr>
          <p:cNvSpPr txBox="1"/>
          <p:nvPr/>
        </p:nvSpPr>
        <p:spPr>
          <a:xfrm>
            <a:off x="32658" y="2484360"/>
            <a:ext cx="400110" cy="579646"/>
          </a:xfrm>
          <a:prstGeom prst="rect">
            <a:avLst/>
          </a:prstGeom>
          <a:noFill/>
        </p:spPr>
        <p:txBody>
          <a:bodyPr vert="vert270" wrap="none" rtlCol="0">
            <a:spAutoFit/>
          </a:bodyPr>
          <a:lstStyle/>
          <a:p>
            <a:r>
              <a:rPr lang="tr-TR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URWClassico" pitchFamily="2" charset="77"/>
                <a:ea typeface="URWClassico" pitchFamily="2" charset="77"/>
              </a:rPr>
              <a:t>Yüzde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xmlns="" id="{5D71ECBF-F4CB-CA45-B95F-CAC4311249C3}"/>
              </a:ext>
            </a:extLst>
          </p:cNvPr>
          <p:cNvSpPr/>
          <p:nvPr/>
        </p:nvSpPr>
        <p:spPr>
          <a:xfrm>
            <a:off x="8648443" y="4806297"/>
            <a:ext cx="3402489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tr-TR" dirty="0">
                <a:solidFill>
                  <a:schemeClr val="tx1">
                    <a:lumMod val="75000"/>
                    <a:lumOff val="25000"/>
                  </a:schemeClr>
                </a:solidFill>
                <a:latin typeface="URWClassico" pitchFamily="2" charset="77"/>
                <a:ea typeface="URWClassico" pitchFamily="2" charset="77"/>
              </a:rPr>
              <a:t>Avrupa Birliği, Döngüsel Ekonomi Paketi Hedefleriyle 2035 yılında ekonomide %8’lik (600 milyar € tasarruf yapmayı hedefliyor. </a:t>
            </a:r>
          </a:p>
          <a:p>
            <a:endParaRPr lang="tr-TR" dirty="0">
              <a:solidFill>
                <a:schemeClr val="tx1">
                  <a:lumMod val="75000"/>
                  <a:lumOff val="25000"/>
                </a:schemeClr>
              </a:solidFill>
              <a:latin typeface="URWClassico" pitchFamily="2" charset="77"/>
              <a:ea typeface="URWClassico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11413016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C017424-2718-C648-993D-E076E08C08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/>
              <a:t>Döngüsel Ekonomi Sektörü Çalışanlarının Toplam İşgücüne Oranı (2008 - 2015)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DA15A2FC-733A-4E42-8B25-95B76A3825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475" y="1573211"/>
            <a:ext cx="8472488" cy="4421071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xmlns="" id="{4FD71B4F-2D98-B540-9674-F76DBEFB2573}"/>
              </a:ext>
            </a:extLst>
          </p:cNvPr>
          <p:cNvSpPr txBox="1">
            <a:spLocks/>
          </p:cNvSpPr>
          <p:nvPr/>
        </p:nvSpPr>
        <p:spPr>
          <a:xfrm>
            <a:off x="9074943" y="1950500"/>
            <a:ext cx="3605212" cy="7553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2"/>
                </a:solidFill>
                <a:latin typeface="URWClassico" pitchFamily="2" charset="77"/>
                <a:ea typeface="URWClassico" pitchFamily="2" charset="77"/>
                <a:cs typeface="+mj-cs"/>
              </a:defRPr>
            </a:lvl1pPr>
          </a:lstStyle>
          <a:p>
            <a:pPr algn="l"/>
            <a:r>
              <a:rPr lang="tr-TR" sz="2400" dirty="0"/>
              <a:t>Çalışan Sayısı (2015)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726433EA-DD51-1A48-BCB5-87118B87B49C}"/>
              </a:ext>
            </a:extLst>
          </p:cNvPr>
          <p:cNvSpPr/>
          <p:nvPr/>
        </p:nvSpPr>
        <p:spPr>
          <a:xfrm>
            <a:off x="9091204" y="2528828"/>
            <a:ext cx="2092945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dirty="0">
                <a:solidFill>
                  <a:schemeClr val="tx1">
                    <a:lumMod val="75000"/>
                    <a:lumOff val="25000"/>
                  </a:schemeClr>
                </a:solidFill>
                <a:latin typeface="URWClassico" pitchFamily="2" charset="77"/>
                <a:ea typeface="URWClassico" pitchFamily="2" charset="77"/>
              </a:rPr>
              <a:t>Almanya – 616.734</a:t>
            </a:r>
          </a:p>
          <a:p>
            <a:r>
              <a:rPr lang="tr-TR" dirty="0">
                <a:solidFill>
                  <a:schemeClr val="tx1">
                    <a:lumMod val="75000"/>
                    <a:lumOff val="25000"/>
                  </a:schemeClr>
                </a:solidFill>
                <a:latin typeface="URWClassico" pitchFamily="2" charset="77"/>
                <a:ea typeface="URWClassico" pitchFamily="2" charset="77"/>
              </a:rPr>
              <a:t>İtalya – 502.598</a:t>
            </a:r>
          </a:p>
          <a:p>
            <a:r>
              <a:rPr lang="tr-TR" dirty="0">
                <a:solidFill>
                  <a:schemeClr val="tx1">
                    <a:lumMod val="75000"/>
                    <a:lumOff val="25000"/>
                  </a:schemeClr>
                </a:solidFill>
                <a:latin typeface="URWClassico" pitchFamily="2" charset="77"/>
                <a:ea typeface="URWClassico" pitchFamily="2" charset="77"/>
              </a:rPr>
              <a:t>Fransa – 422.565</a:t>
            </a:r>
          </a:p>
          <a:p>
            <a:r>
              <a:rPr lang="tr-TR" dirty="0">
                <a:solidFill>
                  <a:schemeClr val="tx1">
                    <a:lumMod val="75000"/>
                    <a:lumOff val="25000"/>
                  </a:schemeClr>
                </a:solidFill>
                <a:latin typeface="URWClassico" pitchFamily="2" charset="77"/>
                <a:ea typeface="URWClassico" pitchFamily="2" charset="77"/>
              </a:rPr>
              <a:t>İspanya – 369.797</a:t>
            </a:r>
          </a:p>
          <a:p>
            <a:r>
              <a:rPr lang="tr-TR" dirty="0">
                <a:solidFill>
                  <a:schemeClr val="tx1">
                    <a:lumMod val="75000"/>
                    <a:lumOff val="25000"/>
                  </a:schemeClr>
                </a:solidFill>
                <a:latin typeface="URWClassico" pitchFamily="2" charset="77"/>
                <a:ea typeface="URWClassico" pitchFamily="2" charset="77"/>
              </a:rPr>
              <a:t>Polonya – 353.196</a:t>
            </a:r>
          </a:p>
          <a:p>
            <a:endParaRPr lang="tr-TR" dirty="0">
              <a:solidFill>
                <a:schemeClr val="tx1">
                  <a:lumMod val="75000"/>
                  <a:lumOff val="25000"/>
                </a:schemeClr>
              </a:solidFill>
              <a:latin typeface="URWClassico" pitchFamily="2" charset="77"/>
              <a:ea typeface="URWClassico" pitchFamily="2" charset="77"/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xmlns="" id="{44808430-B9CE-4244-9880-3779975A83D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4544328"/>
              </p:ext>
            </p:extLst>
          </p:nvPr>
        </p:nvGraphicFramePr>
        <p:xfrm>
          <a:off x="9074943" y="4152840"/>
          <a:ext cx="2950802" cy="199644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926786">
                  <a:extLst>
                    <a:ext uri="{9D8B030D-6E8A-4147-A177-3AD203B41FA5}">
                      <a16:colId xmlns:a16="http://schemas.microsoft.com/office/drawing/2014/main" xmlns="" val="2467954503"/>
                    </a:ext>
                  </a:extLst>
                </a:gridCol>
                <a:gridCol w="1097230">
                  <a:extLst>
                    <a:ext uri="{9D8B030D-6E8A-4147-A177-3AD203B41FA5}">
                      <a16:colId xmlns:a16="http://schemas.microsoft.com/office/drawing/2014/main" xmlns="" val="3461445046"/>
                    </a:ext>
                  </a:extLst>
                </a:gridCol>
                <a:gridCol w="926786">
                  <a:extLst>
                    <a:ext uri="{9D8B030D-6E8A-4147-A177-3AD203B41FA5}">
                      <a16:colId xmlns:a16="http://schemas.microsoft.com/office/drawing/2014/main" xmlns="" val="4267411848"/>
                    </a:ext>
                  </a:extLst>
                </a:gridCol>
              </a:tblGrid>
              <a:tr h="431800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400" b="1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Ülke</a:t>
                      </a:r>
                      <a:endParaRPr lang="tr-TR" sz="1400" b="1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400" b="1" u="none" strike="noStrike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GSYİH'ya</a:t>
                      </a:r>
                      <a:r>
                        <a:rPr lang="tr-TR" sz="1400" b="1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/>
                      </a:r>
                      <a:br>
                        <a:rPr lang="tr-TR" sz="1400" b="1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</a:br>
                      <a:r>
                        <a:rPr lang="tr-TR" sz="1400" b="1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Oran</a:t>
                      </a:r>
                      <a:endParaRPr lang="tr-TR" sz="1400" b="1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400" b="1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İşgücüne</a:t>
                      </a:r>
                      <a:br>
                        <a:rPr lang="tr-TR" sz="1400" b="1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</a:br>
                      <a:r>
                        <a:rPr lang="tr-TR" sz="1400" b="1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Oran</a:t>
                      </a:r>
                      <a:endParaRPr lang="tr-TR" sz="1400" b="1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970061477"/>
                  </a:ext>
                </a:extLst>
              </a:tr>
              <a:tr h="203200">
                <a:tc>
                  <a:txBody>
                    <a:bodyPr/>
                    <a:lstStyle/>
                    <a:p>
                      <a:pPr algn="l" fontAlgn="b"/>
                      <a:r>
                        <a:rPr lang="tr-TR" sz="1400" u="none" strike="noStrike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Almanya</a:t>
                      </a:r>
                      <a:endParaRPr lang="tr-TR" sz="1400" b="0" i="0" u="none" strike="noStrike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b"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0,94</a:t>
                      </a:r>
                      <a:endParaRPr lang="tr-TR" sz="14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1,43</a:t>
                      </a:r>
                      <a:endParaRPr lang="tr-TR" sz="14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024501054"/>
                  </a:ext>
                </a:extLst>
              </a:tr>
              <a:tr h="203200">
                <a:tc>
                  <a:txBody>
                    <a:bodyPr/>
                    <a:lstStyle/>
                    <a:p>
                      <a:pPr algn="l" fontAlgn="b"/>
                      <a:r>
                        <a:rPr lang="tr-TR" sz="1400" u="none" strike="noStrike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Fransa</a:t>
                      </a:r>
                      <a:endParaRPr lang="tr-TR" sz="1400" b="0" i="0" u="none" strike="noStrike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b"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0,97</a:t>
                      </a:r>
                      <a:endParaRPr lang="tr-TR" sz="14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u="none" strike="noStrike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1,54</a:t>
                      </a:r>
                      <a:endParaRPr lang="tr-TR" sz="1400" b="0" i="0" u="none" strike="noStrike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665666047"/>
                  </a:ext>
                </a:extLst>
              </a:tr>
              <a:tr h="203200">
                <a:tc>
                  <a:txBody>
                    <a:bodyPr/>
                    <a:lstStyle/>
                    <a:p>
                      <a:pPr algn="l" fontAlgn="b"/>
                      <a:r>
                        <a:rPr lang="tr-TR" sz="1400" u="none" strike="noStrike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İspanya</a:t>
                      </a:r>
                      <a:endParaRPr lang="tr-TR" sz="1400" b="0" i="0" u="none" strike="noStrike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b"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1,02</a:t>
                      </a:r>
                      <a:endParaRPr lang="tr-TR" sz="14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u="none" strike="noStrike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2,00</a:t>
                      </a:r>
                      <a:endParaRPr lang="tr-TR" sz="1400" b="0" i="0" u="none" strike="noStrike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559084945"/>
                  </a:ext>
                </a:extLst>
              </a:tr>
              <a:tr h="203200">
                <a:tc>
                  <a:txBody>
                    <a:bodyPr/>
                    <a:lstStyle/>
                    <a:p>
                      <a:pPr algn="l" fontAlgn="b"/>
                      <a:r>
                        <a:rPr lang="tr-TR" sz="1400" u="none" strike="noStrike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İtalya</a:t>
                      </a:r>
                      <a:endParaRPr lang="tr-TR" sz="1400" b="0" i="0" u="none" strike="noStrike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b"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1,07</a:t>
                      </a:r>
                      <a:endParaRPr lang="tr-TR" sz="14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2,05</a:t>
                      </a:r>
                      <a:endParaRPr lang="tr-TR" sz="14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837091271"/>
                  </a:ext>
                </a:extLst>
              </a:tr>
              <a:tr h="203200">
                <a:tc>
                  <a:txBody>
                    <a:bodyPr/>
                    <a:lstStyle/>
                    <a:p>
                      <a:pPr algn="l" fontAlgn="b"/>
                      <a:r>
                        <a:rPr lang="tr-TR" sz="1400" u="none" strike="noStrike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Polonya</a:t>
                      </a:r>
                      <a:endParaRPr lang="tr-TR" sz="1400" b="0" i="0" u="none" strike="noStrike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b"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u="none" strike="noStrike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1,10</a:t>
                      </a:r>
                      <a:endParaRPr lang="tr-TR" sz="1400" b="0" i="0" u="none" strike="noStrike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2,21</a:t>
                      </a:r>
                      <a:endParaRPr lang="tr-TR" sz="14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63289845"/>
                  </a:ext>
                </a:extLst>
              </a:tr>
              <a:tr h="203200">
                <a:tc>
                  <a:txBody>
                    <a:bodyPr/>
                    <a:lstStyle/>
                    <a:p>
                      <a:pPr algn="l" fontAlgn="b"/>
                      <a:endParaRPr lang="tr-TR" sz="14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b"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r-TR" sz="1400" b="0" i="0" u="none" strike="noStrike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r-TR" sz="14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973608982"/>
                  </a:ext>
                </a:extLst>
              </a:tr>
              <a:tr h="203200">
                <a:tc>
                  <a:txBody>
                    <a:bodyPr/>
                    <a:lstStyle/>
                    <a:p>
                      <a:pPr algn="l" fontAlgn="b"/>
                      <a:r>
                        <a:rPr lang="tr-TR" sz="1400" b="1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Ortalama</a:t>
                      </a:r>
                      <a:endParaRPr lang="tr-TR" sz="1400" b="1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b"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b="1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1,02</a:t>
                      </a:r>
                      <a:endParaRPr lang="tr-TR" sz="1400" b="1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b="1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1,85</a:t>
                      </a:r>
                      <a:endParaRPr lang="tr-TR" sz="1400" b="1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88184193"/>
                  </a:ext>
                </a:extLst>
              </a:tr>
            </a:tbl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BE2779AD-195E-A444-BACD-146D8601ABE8}"/>
              </a:ext>
            </a:extLst>
          </p:cNvPr>
          <p:cNvSpPr txBox="1"/>
          <p:nvPr/>
        </p:nvSpPr>
        <p:spPr>
          <a:xfrm>
            <a:off x="8437455" y="6327295"/>
            <a:ext cx="361347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r-TR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Grafik: Rifat Ünal Sayman, 2018;</a:t>
            </a:r>
          </a:p>
          <a:p>
            <a:pPr algn="r"/>
            <a:r>
              <a:rPr lang="tr-TR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Veri Kaynağı: Eurostat, 2018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4F3503B2-152D-CC4E-B734-897445C00B8C}"/>
              </a:ext>
            </a:extLst>
          </p:cNvPr>
          <p:cNvSpPr txBox="1"/>
          <p:nvPr/>
        </p:nvSpPr>
        <p:spPr>
          <a:xfrm>
            <a:off x="71099" y="1660677"/>
            <a:ext cx="400110" cy="579646"/>
          </a:xfrm>
          <a:prstGeom prst="rect">
            <a:avLst/>
          </a:prstGeom>
          <a:noFill/>
        </p:spPr>
        <p:txBody>
          <a:bodyPr vert="vert270" wrap="none" rtlCol="0">
            <a:spAutoFit/>
          </a:bodyPr>
          <a:lstStyle/>
          <a:p>
            <a:r>
              <a:rPr lang="tr-TR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URWClassico" pitchFamily="2" charset="77"/>
                <a:ea typeface="URWClassico" pitchFamily="2" charset="77"/>
              </a:rPr>
              <a:t>Yüzde</a:t>
            </a:r>
          </a:p>
        </p:txBody>
      </p:sp>
    </p:spTree>
    <p:extLst>
      <p:ext uri="{BB962C8B-B14F-4D97-AF65-F5344CB8AC3E}">
        <p14:creationId xmlns:p14="http://schemas.microsoft.com/office/powerpoint/2010/main" val="19444106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5591944" y="6093296"/>
            <a:ext cx="752108" cy="7647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DD0BFAE0-CB63-CE48-9794-FF024E4282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48063" y="4076820"/>
            <a:ext cx="4704450" cy="27000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xmlns="" id="{20CD8A54-DAB4-0A48-AD91-5C9F32BC2D8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5208" y="1119704"/>
            <a:ext cx="4658450" cy="270000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71FD4BEC-5D6C-7C45-9B35-B6306D935B0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32584" y="1106372"/>
            <a:ext cx="4753791" cy="270000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xmlns="" id="{D03246DC-DCC0-304A-9868-5AC03ACF0BD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45208" y="4090152"/>
            <a:ext cx="4813043" cy="2700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F9FEA83B-080F-734D-BCA0-3E6F650D47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2573"/>
            <a:ext cx="10515600" cy="755337"/>
          </a:xfrm>
        </p:spPr>
        <p:txBody>
          <a:bodyPr/>
          <a:lstStyle/>
          <a:p>
            <a:r>
              <a:rPr lang="tr-TR" dirty="0"/>
              <a:t>Seçilmiş Göstergeler</a:t>
            </a:r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>
          <a:xfrm>
            <a:off x="1565203" y="3794934"/>
            <a:ext cx="3600000" cy="396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defRPr>
            </a:lvl1pPr>
          </a:lstStyle>
          <a:p>
            <a:pPr marL="342900" indent="-342900"/>
            <a:r>
              <a:rPr lang="tr-TR" sz="1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Hane Halkı Büyüklüğü (kişi)</a:t>
            </a: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7041066" y="750133"/>
            <a:ext cx="3600000" cy="396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defRPr>
            </a:lvl1pPr>
          </a:lstStyle>
          <a:p>
            <a:pPr marL="342900" indent="-342900"/>
            <a:r>
              <a:rPr lang="tr-TR" sz="1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Kişi Başı GSYİH (bin $)</a:t>
            </a:r>
          </a:p>
        </p:txBody>
      </p:sp>
      <p:sp>
        <p:nvSpPr>
          <p:cNvPr id="10" name="Rectangle 2"/>
          <p:cNvSpPr txBox="1">
            <a:spLocks noChangeArrowheads="1"/>
          </p:cNvSpPr>
          <p:nvPr/>
        </p:nvSpPr>
        <p:spPr>
          <a:xfrm>
            <a:off x="6820289" y="3794934"/>
            <a:ext cx="3600000" cy="396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defRPr>
            </a:lvl1pPr>
          </a:lstStyle>
          <a:p>
            <a:pPr marL="342900" indent="-342900"/>
            <a:r>
              <a:rPr lang="tr-TR" sz="1600">
                <a:solidFill>
                  <a:schemeClr val="tx1">
                    <a:lumMod val="85000"/>
                    <a:lumOff val="15000"/>
                  </a:schemeClr>
                </a:solidFill>
              </a:rPr>
              <a:t>Bin Kişi Başına Binek Arabası</a:t>
            </a:r>
            <a:endParaRPr lang="tr-TR" sz="16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64DFE66C-13AE-B744-9A5A-C3D1D664CDA7}"/>
              </a:ext>
            </a:extLst>
          </p:cNvPr>
          <p:cNvSpPr/>
          <p:nvPr/>
        </p:nvSpPr>
        <p:spPr>
          <a:xfrm>
            <a:off x="2045398" y="778840"/>
            <a:ext cx="26484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Toplam Nüfus (milyon)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821998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1A315341-978F-644F-9A5E-35D24C18A6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0250" y="1220363"/>
            <a:ext cx="10731500" cy="5054600"/>
          </a:xfrm>
          <a:prstGeom prst="rect">
            <a:avLst/>
          </a:prstGeom>
        </p:spPr>
      </p:pic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xmlns="" id="{63D9587C-5DF4-1E42-8720-5F92E475BD91}"/>
              </a:ext>
            </a:extLst>
          </p:cNvPr>
          <p:cNvCxnSpPr>
            <a:cxnSpLocks/>
          </p:cNvCxnSpPr>
          <p:nvPr/>
        </p:nvCxnSpPr>
        <p:spPr>
          <a:xfrm flipV="1">
            <a:off x="2075543" y="1073406"/>
            <a:ext cx="0" cy="1074057"/>
          </a:xfrm>
          <a:prstGeom prst="line">
            <a:avLst/>
          </a:prstGeom>
          <a:ln>
            <a:solidFill>
              <a:srgbClr val="195A8A"/>
            </a:solidFill>
          </a:ln>
          <a:effectLst>
            <a:glow rad="25400">
              <a:srgbClr val="00B050">
                <a:alpha val="1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xmlns="" id="{0B52467E-0419-6743-A6FE-3B0355AF6EF7}"/>
              </a:ext>
            </a:extLst>
          </p:cNvPr>
          <p:cNvCxnSpPr>
            <a:cxnSpLocks/>
          </p:cNvCxnSpPr>
          <p:nvPr/>
        </p:nvCxnSpPr>
        <p:spPr>
          <a:xfrm flipV="1">
            <a:off x="6008914" y="1383489"/>
            <a:ext cx="0" cy="1605804"/>
          </a:xfrm>
          <a:prstGeom prst="line">
            <a:avLst/>
          </a:prstGeom>
          <a:ln>
            <a:solidFill>
              <a:srgbClr val="9E7B58"/>
            </a:solidFill>
          </a:ln>
          <a:effectLst>
            <a:glow rad="25400">
              <a:srgbClr val="00B050">
                <a:alpha val="1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xmlns="" id="{EB753F7E-393D-7040-828A-3194F08CF4AA}"/>
              </a:ext>
            </a:extLst>
          </p:cNvPr>
          <p:cNvCxnSpPr>
            <a:cxnSpLocks/>
          </p:cNvCxnSpPr>
          <p:nvPr/>
        </p:nvCxnSpPr>
        <p:spPr>
          <a:xfrm flipV="1">
            <a:off x="3287486" y="1541686"/>
            <a:ext cx="0" cy="743664"/>
          </a:xfrm>
          <a:prstGeom prst="line">
            <a:avLst/>
          </a:prstGeom>
          <a:ln>
            <a:solidFill>
              <a:srgbClr val="195A8A"/>
            </a:solidFill>
          </a:ln>
          <a:effectLst>
            <a:glow rad="25400">
              <a:srgbClr val="00B050">
                <a:alpha val="1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xmlns="" id="{1B2E77C0-0656-244D-ACAB-E5AB64C7ECEF}"/>
              </a:ext>
            </a:extLst>
          </p:cNvPr>
          <p:cNvCxnSpPr>
            <a:cxnSpLocks/>
          </p:cNvCxnSpPr>
          <p:nvPr/>
        </p:nvCxnSpPr>
        <p:spPr>
          <a:xfrm flipV="1">
            <a:off x="2712952" y="2236423"/>
            <a:ext cx="0" cy="3119728"/>
          </a:xfrm>
          <a:prstGeom prst="line">
            <a:avLst/>
          </a:prstGeom>
          <a:ln>
            <a:solidFill>
              <a:srgbClr val="8CC6E8"/>
            </a:solidFill>
          </a:ln>
          <a:effectLst>
            <a:glow rad="25400">
              <a:srgbClr val="00B050">
                <a:alpha val="1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97482878-7DBF-6C4A-9F43-06DFB7A7121F}"/>
              </a:ext>
            </a:extLst>
          </p:cNvPr>
          <p:cNvSpPr txBox="1"/>
          <p:nvPr/>
        </p:nvSpPr>
        <p:spPr>
          <a:xfrm>
            <a:off x="1256352" y="1003557"/>
            <a:ext cx="8194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tr-TR" sz="1200" dirty="0">
                <a:solidFill>
                  <a:srgbClr val="1B6094"/>
                </a:solidFill>
                <a:latin typeface="Century Gothic" panose="020B0502020202020204" pitchFamily="34" charset="0"/>
              </a:rPr>
              <a:t>Tekirdağ</a:t>
            </a:r>
          </a:p>
          <a:p>
            <a:pPr algn="r"/>
            <a:r>
              <a:rPr lang="tr-TR" sz="1200" dirty="0">
                <a:solidFill>
                  <a:srgbClr val="1B6094"/>
                </a:solidFill>
                <a:latin typeface="Century Gothic" panose="020B0502020202020204" pitchFamily="34" charset="0"/>
              </a:rPr>
              <a:t>%29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9D0CE53E-DD92-9F4A-9C53-C2FAC547288A}"/>
              </a:ext>
            </a:extLst>
          </p:cNvPr>
          <p:cNvSpPr txBox="1"/>
          <p:nvPr/>
        </p:nvSpPr>
        <p:spPr>
          <a:xfrm>
            <a:off x="2924365" y="1003557"/>
            <a:ext cx="70403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1200" dirty="0">
                <a:solidFill>
                  <a:srgbClr val="1B6094"/>
                </a:solidFill>
                <a:latin typeface="Century Gothic" panose="020B0502020202020204" pitchFamily="34" charset="0"/>
              </a:rPr>
              <a:t>Yalova</a:t>
            </a:r>
          </a:p>
          <a:p>
            <a:r>
              <a:rPr lang="tr-TR" sz="1200" dirty="0">
                <a:solidFill>
                  <a:srgbClr val="1B6094"/>
                </a:solidFill>
                <a:latin typeface="Century Gothic" panose="020B0502020202020204" pitchFamily="34" charset="0"/>
              </a:rPr>
              <a:t>%31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210044BF-83B1-A44D-A507-0E372D6DB8C3}"/>
              </a:ext>
            </a:extLst>
          </p:cNvPr>
          <p:cNvSpPr txBox="1"/>
          <p:nvPr/>
        </p:nvSpPr>
        <p:spPr>
          <a:xfrm>
            <a:off x="3276384" y="1473349"/>
            <a:ext cx="74251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1200" dirty="0">
                <a:solidFill>
                  <a:srgbClr val="1B6094"/>
                </a:solidFill>
                <a:latin typeface="Century Gothic" panose="020B0502020202020204" pitchFamily="34" charset="0"/>
              </a:rPr>
              <a:t>Kocaeli</a:t>
            </a:r>
          </a:p>
          <a:p>
            <a:r>
              <a:rPr lang="tr-TR" sz="1200" dirty="0">
                <a:solidFill>
                  <a:srgbClr val="1B6094"/>
                </a:solidFill>
                <a:latin typeface="Century Gothic" panose="020B0502020202020204" pitchFamily="34" charset="0"/>
              </a:rPr>
              <a:t>%24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E0977FC7-C4AE-924F-BCAC-77FCFF0D5AA6}"/>
              </a:ext>
            </a:extLst>
          </p:cNvPr>
          <p:cNvSpPr txBox="1"/>
          <p:nvPr/>
        </p:nvSpPr>
        <p:spPr>
          <a:xfrm>
            <a:off x="6007310" y="1304156"/>
            <a:ext cx="7056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1200" dirty="0">
                <a:solidFill>
                  <a:srgbClr val="A37F5B"/>
                </a:solidFill>
                <a:latin typeface="Century Gothic" panose="020B0502020202020204" pitchFamily="34" charset="0"/>
              </a:rPr>
              <a:t>Yozgat</a:t>
            </a:r>
          </a:p>
          <a:p>
            <a:r>
              <a:rPr lang="tr-TR" sz="1200" dirty="0">
                <a:solidFill>
                  <a:srgbClr val="A37F5B"/>
                </a:solidFill>
                <a:latin typeface="Century Gothic" panose="020B0502020202020204" pitchFamily="34" charset="0"/>
              </a:rPr>
              <a:t>-%10</a:t>
            </a:r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xmlns="" id="{D8132425-6CF9-0742-89FC-0BCC2876E77F}"/>
              </a:ext>
            </a:extLst>
          </p:cNvPr>
          <p:cNvCxnSpPr>
            <a:cxnSpLocks/>
          </p:cNvCxnSpPr>
          <p:nvPr/>
        </p:nvCxnSpPr>
        <p:spPr>
          <a:xfrm flipV="1">
            <a:off x="10051670" y="1383490"/>
            <a:ext cx="0" cy="802901"/>
          </a:xfrm>
          <a:prstGeom prst="line">
            <a:avLst/>
          </a:prstGeom>
          <a:ln>
            <a:solidFill>
              <a:srgbClr val="9E7B58"/>
            </a:solidFill>
          </a:ln>
          <a:effectLst>
            <a:glow rad="25400">
              <a:srgbClr val="00B050">
                <a:alpha val="1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>
            <a:extLst>
              <a:ext uri="{FF2B5EF4-FFF2-40B4-BE49-F238E27FC236}">
                <a16:creationId xmlns:a16="http://schemas.microsoft.com/office/drawing/2014/main" xmlns="" id="{7382CC47-9419-DE44-A137-CFAFB7487EC3}"/>
              </a:ext>
            </a:extLst>
          </p:cNvPr>
          <p:cNvSpPr txBox="1"/>
          <p:nvPr/>
        </p:nvSpPr>
        <p:spPr>
          <a:xfrm>
            <a:off x="10051670" y="1304156"/>
            <a:ext cx="85151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1200" dirty="0">
                <a:solidFill>
                  <a:srgbClr val="A37F5B"/>
                </a:solidFill>
                <a:latin typeface="Century Gothic" panose="020B0502020202020204" pitchFamily="34" charset="0"/>
              </a:rPr>
              <a:t>Ardahan</a:t>
            </a:r>
          </a:p>
          <a:p>
            <a:r>
              <a:rPr lang="tr-TR" sz="1200" dirty="0">
                <a:solidFill>
                  <a:srgbClr val="A37F5B"/>
                </a:solidFill>
                <a:latin typeface="Century Gothic" panose="020B0502020202020204" pitchFamily="34" charset="0"/>
              </a:rPr>
              <a:t>-%11</a:t>
            </a:r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xmlns="" id="{80C136FC-7BF1-1D4B-801B-38DAE6245C7E}"/>
              </a:ext>
            </a:extLst>
          </p:cNvPr>
          <p:cNvSpPr/>
          <p:nvPr/>
        </p:nvSpPr>
        <p:spPr>
          <a:xfrm>
            <a:off x="7145762" y="5229379"/>
            <a:ext cx="409464" cy="221225"/>
          </a:xfrm>
          <a:prstGeom prst="roundRect">
            <a:avLst/>
          </a:prstGeom>
          <a:solidFill>
            <a:srgbClr val="A37F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23" name="Rounded Rectangle 22">
            <a:extLst>
              <a:ext uri="{FF2B5EF4-FFF2-40B4-BE49-F238E27FC236}">
                <a16:creationId xmlns:a16="http://schemas.microsoft.com/office/drawing/2014/main" xmlns="" id="{9C1F0D60-BB79-3B43-AB0F-ED39F9584462}"/>
              </a:ext>
            </a:extLst>
          </p:cNvPr>
          <p:cNvSpPr/>
          <p:nvPr/>
        </p:nvSpPr>
        <p:spPr>
          <a:xfrm>
            <a:off x="7145762" y="5553853"/>
            <a:ext cx="409464" cy="221225"/>
          </a:xfrm>
          <a:prstGeom prst="roundRect">
            <a:avLst/>
          </a:prstGeom>
          <a:solidFill>
            <a:srgbClr val="D9CB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xmlns="" id="{181DF189-4787-C242-877F-E40163647603}"/>
              </a:ext>
            </a:extLst>
          </p:cNvPr>
          <p:cNvSpPr/>
          <p:nvPr/>
        </p:nvSpPr>
        <p:spPr>
          <a:xfrm>
            <a:off x="7145762" y="5878327"/>
            <a:ext cx="409464" cy="221225"/>
          </a:xfrm>
          <a:prstGeom prst="roundRect">
            <a:avLst/>
          </a:prstGeom>
          <a:solidFill>
            <a:srgbClr val="8CC6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25" name="Rounded Rectangle 24">
            <a:extLst>
              <a:ext uri="{FF2B5EF4-FFF2-40B4-BE49-F238E27FC236}">
                <a16:creationId xmlns:a16="http://schemas.microsoft.com/office/drawing/2014/main" xmlns="" id="{2D5FF369-A62B-054C-83DC-B4BD844A8D3F}"/>
              </a:ext>
            </a:extLst>
          </p:cNvPr>
          <p:cNvSpPr/>
          <p:nvPr/>
        </p:nvSpPr>
        <p:spPr>
          <a:xfrm>
            <a:off x="7145762" y="6202801"/>
            <a:ext cx="409464" cy="221225"/>
          </a:xfrm>
          <a:prstGeom prst="roundRect">
            <a:avLst/>
          </a:prstGeom>
          <a:solidFill>
            <a:srgbClr val="1B609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xmlns="" id="{E973E078-532D-8B4B-B57A-C22B2FFE142A}"/>
              </a:ext>
            </a:extLst>
          </p:cNvPr>
          <p:cNvSpPr txBox="1"/>
          <p:nvPr/>
        </p:nvSpPr>
        <p:spPr>
          <a:xfrm>
            <a:off x="7509506" y="5526691"/>
            <a:ext cx="405271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1200" dirty="0">
                <a:latin typeface="Century Gothic" panose="020B0502020202020204" pitchFamily="34" charset="0"/>
              </a:rPr>
              <a:t>Nüfus artış hızı Türkiye ortalamasının altında olan iller 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xmlns="" id="{FD5AE71B-B868-E547-B857-7AABAE890534}"/>
              </a:ext>
            </a:extLst>
          </p:cNvPr>
          <p:cNvSpPr txBox="1"/>
          <p:nvPr/>
        </p:nvSpPr>
        <p:spPr>
          <a:xfrm>
            <a:off x="7509506" y="5201491"/>
            <a:ext cx="152157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1200" dirty="0">
                <a:latin typeface="Century Gothic" panose="020B0502020202020204" pitchFamily="34" charset="0"/>
              </a:rPr>
              <a:t>Nüfusu azalan iller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xmlns="" id="{29AE37BB-F814-B74D-A6B7-61A48920A32B}"/>
              </a:ext>
            </a:extLst>
          </p:cNvPr>
          <p:cNvSpPr txBox="1"/>
          <p:nvPr/>
        </p:nvSpPr>
        <p:spPr>
          <a:xfrm>
            <a:off x="7509506" y="6180332"/>
            <a:ext cx="268695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1200" dirty="0">
                <a:latin typeface="Century Gothic" panose="020B0502020202020204" pitchFamily="34" charset="0"/>
              </a:rPr>
              <a:t>Nüfusu %20’den fazla artacak iller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xmlns="" id="{79E37C28-9FDE-1644-BC0F-BC4B46AE1FB1}"/>
              </a:ext>
            </a:extLst>
          </p:cNvPr>
          <p:cNvSpPr txBox="1"/>
          <p:nvPr/>
        </p:nvSpPr>
        <p:spPr>
          <a:xfrm>
            <a:off x="7509506" y="5851165"/>
            <a:ext cx="411683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1200" dirty="0">
                <a:latin typeface="Century Gothic" panose="020B0502020202020204" pitchFamily="34" charset="0"/>
              </a:rPr>
              <a:t>Nüfus artış hızı Türkiye ortalamasının üstünde olan iller 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5FCF8F2F-EE2C-D640-AB7C-01EA5CCAFCCD}"/>
              </a:ext>
            </a:extLst>
          </p:cNvPr>
          <p:cNvSpPr txBox="1"/>
          <p:nvPr/>
        </p:nvSpPr>
        <p:spPr>
          <a:xfrm>
            <a:off x="1209082" y="4504415"/>
            <a:ext cx="5068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tr-TR" sz="1200" dirty="0">
                <a:solidFill>
                  <a:srgbClr val="D9CBA9"/>
                </a:solidFill>
                <a:latin typeface="Century Gothic" panose="020B0502020202020204" pitchFamily="34" charset="0"/>
              </a:rPr>
              <a:t>İzmir</a:t>
            </a:r>
          </a:p>
          <a:p>
            <a:pPr algn="r"/>
            <a:r>
              <a:rPr lang="tr-TR" sz="1200" dirty="0">
                <a:solidFill>
                  <a:srgbClr val="D9CBA9"/>
                </a:solidFill>
                <a:latin typeface="Century Gothic" panose="020B0502020202020204" pitchFamily="34" charset="0"/>
              </a:rPr>
              <a:t>%9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xmlns="" id="{0C4A860D-B625-9F4F-8319-013C86B99AED}"/>
              </a:ext>
            </a:extLst>
          </p:cNvPr>
          <p:cNvSpPr txBox="1"/>
          <p:nvPr/>
        </p:nvSpPr>
        <p:spPr>
          <a:xfrm>
            <a:off x="2742345" y="4955503"/>
            <a:ext cx="7601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1200" dirty="0">
                <a:solidFill>
                  <a:srgbClr val="8CC6E8"/>
                </a:solidFill>
                <a:latin typeface="Century Gothic" panose="020B0502020202020204" pitchFamily="34" charset="0"/>
              </a:rPr>
              <a:t>İstanbul</a:t>
            </a:r>
          </a:p>
          <a:p>
            <a:r>
              <a:rPr lang="tr-TR" sz="1200" dirty="0">
                <a:solidFill>
                  <a:srgbClr val="8CC6E8"/>
                </a:solidFill>
                <a:latin typeface="Century Gothic" panose="020B0502020202020204" pitchFamily="34" charset="0"/>
              </a:rPr>
              <a:t>%11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xmlns="" id="{A698D10D-0D97-2346-B69C-573AAB73BC67}"/>
              </a:ext>
            </a:extLst>
          </p:cNvPr>
          <p:cNvSpPr txBox="1"/>
          <p:nvPr/>
        </p:nvSpPr>
        <p:spPr>
          <a:xfrm>
            <a:off x="4608601" y="4952126"/>
            <a:ext cx="7280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1200" dirty="0">
                <a:solidFill>
                  <a:srgbClr val="8CC6E8"/>
                </a:solidFill>
                <a:latin typeface="Century Gothic" panose="020B0502020202020204" pitchFamily="34" charset="0"/>
              </a:rPr>
              <a:t>Ankara</a:t>
            </a:r>
          </a:p>
          <a:p>
            <a:r>
              <a:rPr lang="tr-TR" sz="1200" dirty="0">
                <a:solidFill>
                  <a:srgbClr val="8CC6E8"/>
                </a:solidFill>
                <a:latin typeface="Century Gothic" panose="020B0502020202020204" pitchFamily="34" charset="0"/>
              </a:rPr>
              <a:t>%15</a:t>
            </a:r>
          </a:p>
        </p:txBody>
      </p: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xmlns="" id="{3108539A-70DD-9042-8468-366D0DB13796}"/>
              </a:ext>
            </a:extLst>
          </p:cNvPr>
          <p:cNvCxnSpPr>
            <a:cxnSpLocks/>
          </p:cNvCxnSpPr>
          <p:nvPr/>
        </p:nvCxnSpPr>
        <p:spPr>
          <a:xfrm flipV="1">
            <a:off x="1701733" y="3747021"/>
            <a:ext cx="0" cy="1147465"/>
          </a:xfrm>
          <a:prstGeom prst="line">
            <a:avLst/>
          </a:prstGeom>
          <a:ln>
            <a:solidFill>
              <a:srgbClr val="D9CBA9"/>
            </a:solidFill>
          </a:ln>
          <a:effectLst>
            <a:glow rad="25400">
              <a:srgbClr val="00B050">
                <a:alpha val="1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xmlns="" id="{3F3E63AC-89E4-974F-80A6-19BE304448F7}"/>
              </a:ext>
            </a:extLst>
          </p:cNvPr>
          <p:cNvCxnSpPr>
            <a:cxnSpLocks/>
          </p:cNvCxnSpPr>
          <p:nvPr/>
        </p:nvCxnSpPr>
        <p:spPr>
          <a:xfrm flipV="1">
            <a:off x="2924365" y="1080021"/>
            <a:ext cx="0" cy="1371600"/>
          </a:xfrm>
          <a:prstGeom prst="line">
            <a:avLst/>
          </a:prstGeom>
          <a:ln>
            <a:solidFill>
              <a:srgbClr val="195A8A"/>
            </a:solidFill>
          </a:ln>
          <a:effectLst>
            <a:glow rad="25400">
              <a:srgbClr val="00B050">
                <a:alpha val="1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>
            <a:extLst>
              <a:ext uri="{FF2B5EF4-FFF2-40B4-BE49-F238E27FC236}">
                <a16:creationId xmlns:a16="http://schemas.microsoft.com/office/drawing/2014/main" xmlns="" id="{1CC17E32-2A11-5C4E-95E0-31BBFF708EAC}"/>
              </a:ext>
            </a:extLst>
          </p:cNvPr>
          <p:cNvCxnSpPr>
            <a:cxnSpLocks/>
          </p:cNvCxnSpPr>
          <p:nvPr/>
        </p:nvCxnSpPr>
        <p:spPr>
          <a:xfrm flipV="1">
            <a:off x="4608601" y="2813705"/>
            <a:ext cx="0" cy="2542446"/>
          </a:xfrm>
          <a:prstGeom prst="line">
            <a:avLst/>
          </a:prstGeom>
          <a:ln>
            <a:solidFill>
              <a:srgbClr val="8CC6E8"/>
            </a:solidFill>
          </a:ln>
          <a:effectLst>
            <a:glow rad="25400">
              <a:srgbClr val="00B050">
                <a:alpha val="1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>
            <a:extLst>
              <a:ext uri="{FF2B5EF4-FFF2-40B4-BE49-F238E27FC236}">
                <a16:creationId xmlns:a16="http://schemas.microsoft.com/office/drawing/2014/main" xmlns="" id="{BADEC8E7-D6F3-3E44-80CE-0970A60A23E9}"/>
              </a:ext>
            </a:extLst>
          </p:cNvPr>
          <p:cNvSpPr txBox="1"/>
          <p:nvPr/>
        </p:nvSpPr>
        <p:spPr>
          <a:xfrm>
            <a:off x="838200" y="5537240"/>
            <a:ext cx="516911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System Font Regular"/>
              <a:buChar char="-"/>
            </a:pPr>
            <a:r>
              <a:rPr lang="tr-T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TÜİK verilerine göre </a:t>
            </a:r>
            <a:r>
              <a:rPr lang="tr-TR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Türkiye nüfusunun </a:t>
            </a:r>
            <a:r>
              <a:rPr lang="tr-T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2025 yılında 2017’ye </a:t>
            </a:r>
            <a:r>
              <a:rPr lang="tr-TR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%9,94 artarak </a:t>
            </a:r>
            <a:r>
              <a:rPr lang="tr-T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81 </a:t>
            </a:r>
            <a:r>
              <a:rPr lang="tr-TR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milyon’dan</a:t>
            </a:r>
            <a:r>
              <a:rPr lang="tr-T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 </a:t>
            </a:r>
            <a:r>
              <a:rPr lang="tr-TR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89 milyona </a:t>
            </a:r>
            <a:r>
              <a:rPr lang="tr-T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yükselmesi bekleniyor.</a:t>
            </a:r>
          </a:p>
          <a:p>
            <a:pPr marL="171450" indent="-171450">
              <a:buFont typeface="System Font Regular"/>
              <a:buChar char="-"/>
            </a:pPr>
            <a:r>
              <a:rPr lang="tr-T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2025’de İstanbul’da 16,7; Ankara’da 6,3 ve İzmir’de 4,7 milyon kişinin yaşaması öngörülüyor.</a:t>
            </a:r>
          </a:p>
          <a:p>
            <a:pPr marL="171450" indent="-171450">
              <a:buFont typeface="System Font Regular"/>
              <a:buChar char="-"/>
            </a:pPr>
            <a:r>
              <a:rPr lang="tr-T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Nüfus artışının büyükşehirlerde %11,6 diğer illerde %4,2 olması bekleniyor.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xmlns="" id="{385FEF75-0F55-5448-B828-51BCB975A2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2025 Nüfus Öngörüsü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xmlns="" id="{2AA1E9E7-3CE7-3148-B7B9-5781742BB6C6}"/>
              </a:ext>
            </a:extLst>
          </p:cNvPr>
          <p:cNvSpPr txBox="1"/>
          <p:nvPr/>
        </p:nvSpPr>
        <p:spPr>
          <a:xfrm>
            <a:off x="8437455" y="6452798"/>
            <a:ext cx="361347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r-TR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Harita: Rifat Ünal Sayman, 2018;</a:t>
            </a:r>
          </a:p>
          <a:p>
            <a:pPr algn="r"/>
            <a:r>
              <a:rPr lang="tr-TR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Veri Kaynağı: TÜİK, 2018</a:t>
            </a:r>
          </a:p>
        </p:txBody>
      </p:sp>
    </p:spTree>
    <p:extLst>
      <p:ext uri="{BB962C8B-B14F-4D97-AF65-F5344CB8AC3E}">
        <p14:creationId xmlns:p14="http://schemas.microsoft.com/office/powerpoint/2010/main" val="20530661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64FECA1-F9E0-0243-A49E-B60ACEE97C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/>
              <a:t>Nüfus Artışına Göre</a:t>
            </a:r>
            <a:br>
              <a:rPr lang="tr-TR" dirty="0"/>
            </a:br>
            <a:r>
              <a:rPr lang="tr-TR" dirty="0"/>
              <a:t>2016 -2025 Oluşan Evsel Atık Miktarı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6D5C6BD1-23DF-CB4B-BE7C-5F3F642FD6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52873" y="1716381"/>
            <a:ext cx="8086254" cy="482123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D164978B-DC0C-F640-8712-72591F1B8F1A}"/>
              </a:ext>
            </a:extLst>
          </p:cNvPr>
          <p:cNvSpPr txBox="1"/>
          <p:nvPr/>
        </p:nvSpPr>
        <p:spPr>
          <a:xfrm>
            <a:off x="8578523" y="6537619"/>
            <a:ext cx="361347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r-TR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Rifat Ünal Sayman, 2018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BFE10A87-1E31-714A-A9FF-071BBCEA8C0D}"/>
              </a:ext>
            </a:extLst>
          </p:cNvPr>
          <p:cNvSpPr txBox="1"/>
          <p:nvPr/>
        </p:nvSpPr>
        <p:spPr>
          <a:xfrm>
            <a:off x="10286897" y="5804790"/>
            <a:ext cx="213380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* Nüfus artışı dışındaki bütün değişkenler sabit kabul edilmiştir.</a:t>
            </a:r>
          </a:p>
        </p:txBody>
      </p:sp>
    </p:spTree>
    <p:extLst>
      <p:ext uri="{BB962C8B-B14F-4D97-AF65-F5344CB8AC3E}">
        <p14:creationId xmlns:p14="http://schemas.microsoft.com/office/powerpoint/2010/main" val="110096439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xmlns="" id="{B66A81B6-B78C-A048-A790-867BA9FA58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/>
              <a:t>Büyükşehirlerde Evsel Atıkların Yönetimi (2016)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725570A0-CA05-604E-A757-96C46E2B39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903" y="1386000"/>
            <a:ext cx="11656193" cy="5472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91DD9732-88C0-E947-9625-E597F5D2B56C}"/>
              </a:ext>
            </a:extLst>
          </p:cNvPr>
          <p:cNvSpPr txBox="1"/>
          <p:nvPr/>
        </p:nvSpPr>
        <p:spPr>
          <a:xfrm>
            <a:off x="10607565" y="6088559"/>
            <a:ext cx="149246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r-TR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Grafik: Rifat Ünal Sayman, 2018;</a:t>
            </a:r>
          </a:p>
          <a:p>
            <a:pPr algn="r"/>
            <a:r>
              <a:rPr lang="tr-TR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Veri Kaynağı: TÜİK, 2018</a:t>
            </a:r>
          </a:p>
        </p:txBody>
      </p:sp>
    </p:spTree>
    <p:extLst>
      <p:ext uri="{BB962C8B-B14F-4D97-AF65-F5344CB8AC3E}">
        <p14:creationId xmlns:p14="http://schemas.microsoft.com/office/powerpoint/2010/main" val="39498809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8DA7F8B0-6C80-B049-901F-0EEE5DEB4D91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-138056" y="1081825"/>
            <a:ext cx="12600000" cy="5934674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D6E21B73-7271-6D45-B1A1-CAD49FA6A4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Evsel Atık Geri Kazanım Oranları (2016)</a:t>
            </a: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xmlns="" id="{469EA07B-D79B-6946-94C5-304322E2FFEE}"/>
              </a:ext>
            </a:extLst>
          </p:cNvPr>
          <p:cNvSpPr/>
          <p:nvPr/>
        </p:nvSpPr>
        <p:spPr>
          <a:xfrm>
            <a:off x="7711423" y="5463296"/>
            <a:ext cx="409464" cy="221225"/>
          </a:xfrm>
          <a:prstGeom prst="roundRect">
            <a:avLst/>
          </a:prstGeom>
          <a:solidFill>
            <a:srgbClr val="B45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xmlns="" id="{3B940478-6BA4-2945-A462-01535FE79BA3}"/>
              </a:ext>
            </a:extLst>
          </p:cNvPr>
          <p:cNvSpPr/>
          <p:nvPr/>
        </p:nvSpPr>
        <p:spPr>
          <a:xfrm>
            <a:off x="7711423" y="5787770"/>
            <a:ext cx="409464" cy="221225"/>
          </a:xfrm>
          <a:prstGeom prst="roundRect">
            <a:avLst/>
          </a:prstGeom>
          <a:solidFill>
            <a:srgbClr val="D9CB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xmlns="" id="{963AFB60-86E7-A34F-8DAA-6A498595A096}"/>
              </a:ext>
            </a:extLst>
          </p:cNvPr>
          <p:cNvSpPr/>
          <p:nvPr/>
        </p:nvSpPr>
        <p:spPr>
          <a:xfrm>
            <a:off x="7711423" y="6112244"/>
            <a:ext cx="409464" cy="221225"/>
          </a:xfrm>
          <a:prstGeom prst="roundRect">
            <a:avLst/>
          </a:prstGeom>
          <a:solidFill>
            <a:srgbClr val="B0A3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xmlns="" id="{2D521893-BECB-B24A-84AE-095121F1515D}"/>
              </a:ext>
            </a:extLst>
          </p:cNvPr>
          <p:cNvSpPr/>
          <p:nvPr/>
        </p:nvSpPr>
        <p:spPr>
          <a:xfrm>
            <a:off x="7711423" y="6436718"/>
            <a:ext cx="409464" cy="221225"/>
          </a:xfrm>
          <a:prstGeom prst="roundRect">
            <a:avLst/>
          </a:prstGeom>
          <a:solidFill>
            <a:srgbClr val="1B609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5DEB4273-49C9-584F-81D6-5196C38C2AE5}"/>
              </a:ext>
            </a:extLst>
          </p:cNvPr>
          <p:cNvSpPr txBox="1"/>
          <p:nvPr/>
        </p:nvSpPr>
        <p:spPr>
          <a:xfrm>
            <a:off x="8075167" y="5760608"/>
            <a:ext cx="160653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1200" dirty="0">
                <a:latin typeface="Century Gothic" panose="020B0502020202020204" pitchFamily="34" charset="0"/>
              </a:rPr>
              <a:t>%1 - %10 arasından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9062EE56-5495-2D4B-BBBF-3CD5FF43894D}"/>
              </a:ext>
            </a:extLst>
          </p:cNvPr>
          <p:cNvSpPr txBox="1"/>
          <p:nvPr/>
        </p:nvSpPr>
        <p:spPr>
          <a:xfrm>
            <a:off x="8075167" y="5435408"/>
            <a:ext cx="113685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1200" dirty="0">
                <a:latin typeface="Century Gothic" panose="020B0502020202020204" pitchFamily="34" charset="0"/>
              </a:rPr>
              <a:t>%1’in altında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1B0962E4-B3DF-9F45-9357-4E0B241BDD41}"/>
              </a:ext>
            </a:extLst>
          </p:cNvPr>
          <p:cNvSpPr txBox="1"/>
          <p:nvPr/>
        </p:nvSpPr>
        <p:spPr>
          <a:xfrm>
            <a:off x="8075167" y="6414249"/>
            <a:ext cx="131959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1200" dirty="0">
                <a:latin typeface="Century Gothic" panose="020B0502020202020204" pitchFamily="34" charset="0"/>
              </a:rPr>
              <a:t>%50’den büyük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B2352359-66AB-134D-9F80-1651AB5CBAA9}"/>
              </a:ext>
            </a:extLst>
          </p:cNvPr>
          <p:cNvSpPr txBox="1"/>
          <p:nvPr/>
        </p:nvSpPr>
        <p:spPr>
          <a:xfrm>
            <a:off x="8075167" y="6085082"/>
            <a:ext cx="159691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1200" dirty="0">
                <a:latin typeface="Century Gothic" panose="020B0502020202020204" pitchFamily="34" charset="0"/>
              </a:rPr>
              <a:t>%10 - %25 arasında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3BE13C05-1101-1347-B85C-205193A6DB9A}"/>
              </a:ext>
            </a:extLst>
          </p:cNvPr>
          <p:cNvSpPr txBox="1"/>
          <p:nvPr/>
        </p:nvSpPr>
        <p:spPr>
          <a:xfrm>
            <a:off x="7645053" y="5144465"/>
            <a:ext cx="238078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1200" b="1" dirty="0">
                <a:latin typeface="Century Gothic" panose="020B0502020202020204" pitchFamily="34" charset="0"/>
              </a:rPr>
              <a:t>Evsel Atık Geri Kazanım Oranı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ECFA8C87-5049-2049-8CB3-B25035E91B4B}"/>
              </a:ext>
            </a:extLst>
          </p:cNvPr>
          <p:cNvSpPr txBox="1"/>
          <p:nvPr/>
        </p:nvSpPr>
        <p:spPr>
          <a:xfrm>
            <a:off x="838200" y="5435408"/>
            <a:ext cx="37799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URWClassico" pitchFamily="2" charset="77"/>
                <a:ea typeface="URWClassico" pitchFamily="2" charset="77"/>
              </a:rPr>
              <a:t>Evsel Atık Geri Kazanımında İlk 3 İlin Geri Kazanım Oranları:</a:t>
            </a:r>
          </a:p>
          <a:p>
            <a:pPr marL="171450" indent="-171450">
              <a:buFont typeface="System Font Regular"/>
              <a:buChar char="-"/>
            </a:pPr>
            <a:r>
              <a:rPr lang="tr-TR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URWClassico" pitchFamily="2" charset="77"/>
                <a:ea typeface="URWClassico" pitchFamily="2" charset="77"/>
              </a:rPr>
              <a:t>Ankara %53</a:t>
            </a:r>
          </a:p>
          <a:p>
            <a:pPr marL="171450" indent="-171450">
              <a:buFont typeface="System Font Regular"/>
              <a:buChar char="-"/>
            </a:pPr>
            <a:r>
              <a:rPr lang="tr-TR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URWClassico" pitchFamily="2" charset="77"/>
                <a:ea typeface="URWClassico" pitchFamily="2" charset="77"/>
              </a:rPr>
              <a:t>Samsun %23</a:t>
            </a:r>
          </a:p>
          <a:p>
            <a:pPr marL="171450" indent="-171450">
              <a:buFont typeface="System Font Regular"/>
              <a:buChar char="-"/>
            </a:pPr>
            <a:r>
              <a:rPr lang="tr-TR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URWClassico" pitchFamily="2" charset="77"/>
                <a:ea typeface="URWClassico" pitchFamily="2" charset="77"/>
              </a:rPr>
              <a:t>Antalya %12</a:t>
            </a:r>
          </a:p>
        </p:txBody>
      </p:sp>
    </p:spTree>
    <p:extLst>
      <p:ext uri="{BB962C8B-B14F-4D97-AF65-F5344CB8AC3E}">
        <p14:creationId xmlns:p14="http://schemas.microsoft.com/office/powerpoint/2010/main" val="167581538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5F67558-C2FB-AD40-A88C-A684A525B3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Lisanslı Ambalaj Atığı Tesisleri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5F506DDE-A0F7-EE43-8F7F-4337EA2F7FB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CFAF"/>
              </a:clrFrom>
              <a:clrTo>
                <a:srgbClr val="FFCFAF">
                  <a:alpha val="0"/>
                </a:srgbClr>
              </a:clrTo>
            </a:clrChange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25" t="6683" r="4714" b="6431"/>
          <a:stretch/>
        </p:blipFill>
        <p:spPr>
          <a:xfrm>
            <a:off x="1955540" y="1081825"/>
            <a:ext cx="8280920" cy="5616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288361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F2F2E255-246A-D34A-A243-EF4CEADD2B72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-185351" y="923325"/>
            <a:ext cx="12600000" cy="593467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95BF2F61-168E-C841-AF6A-F25815775261}"/>
              </a:ext>
            </a:extLst>
          </p:cNvPr>
          <p:cNvSpPr txBox="1"/>
          <p:nvPr/>
        </p:nvSpPr>
        <p:spPr>
          <a:xfrm>
            <a:off x="8578523" y="6427113"/>
            <a:ext cx="361347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r-TR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Harita: Rifat Ünal Sayman, 2018;</a:t>
            </a:r>
          </a:p>
          <a:p>
            <a:pPr algn="r"/>
            <a:r>
              <a:rPr lang="tr-TR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Veri Kaynağı: Çevre ve Şehircilik Bakanlığı, 2018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8CBE34C1-1C39-3944-AFBF-B7A18D47A5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/>
              <a:t>Ambalaj Atığı</a:t>
            </a:r>
            <a:br>
              <a:rPr lang="tr-TR" dirty="0"/>
            </a:br>
            <a:r>
              <a:rPr lang="tr-TR" dirty="0"/>
              <a:t>Toplama Ayırma Tesisleri (2018)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E5B13D64-EBCF-C74D-AF66-829C1114706C}"/>
              </a:ext>
            </a:extLst>
          </p:cNvPr>
          <p:cNvSpPr txBox="1"/>
          <p:nvPr/>
        </p:nvSpPr>
        <p:spPr>
          <a:xfrm>
            <a:off x="583109" y="5626893"/>
            <a:ext cx="361347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System Font Regular"/>
              <a:buChar char="-"/>
            </a:pPr>
            <a:r>
              <a:rPr lang="tr-T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Lisanslı «Ambalaj Atığı Toplama Ayırma Tesisleri» (TAT) sayısında artış devam etmektedir. 2016’da 573’ten </a:t>
            </a:r>
            <a:r>
              <a:rPr lang="tr-TR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2018’de 715’e </a:t>
            </a:r>
            <a:r>
              <a:rPr lang="tr-T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yükselmiştir. Artış 2013 yılına göre %77 seviyesine ulaşmıştır.</a:t>
            </a: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xmlns="" id="{6A5D03ED-1E1B-8F47-AC9D-AC6ADF52F2BE}"/>
              </a:ext>
            </a:extLst>
          </p:cNvPr>
          <p:cNvSpPr/>
          <p:nvPr/>
        </p:nvSpPr>
        <p:spPr>
          <a:xfrm>
            <a:off x="7447263" y="5331216"/>
            <a:ext cx="409464" cy="221225"/>
          </a:xfrm>
          <a:prstGeom prst="roundRect">
            <a:avLst/>
          </a:prstGeom>
          <a:solidFill>
            <a:srgbClr val="E1D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xmlns="" id="{2DBAA6E5-BA29-E040-A871-80366DC0E181}"/>
              </a:ext>
            </a:extLst>
          </p:cNvPr>
          <p:cNvSpPr/>
          <p:nvPr/>
        </p:nvSpPr>
        <p:spPr>
          <a:xfrm>
            <a:off x="7447263" y="5655690"/>
            <a:ext cx="409464" cy="221225"/>
          </a:xfrm>
          <a:prstGeom prst="roundRect">
            <a:avLst/>
          </a:prstGeom>
          <a:solidFill>
            <a:srgbClr val="7ACF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xmlns="" id="{1A0FF53F-72D9-534F-9FC6-78C2E1853637}"/>
              </a:ext>
            </a:extLst>
          </p:cNvPr>
          <p:cNvSpPr/>
          <p:nvPr/>
        </p:nvSpPr>
        <p:spPr>
          <a:xfrm>
            <a:off x="7447263" y="5980164"/>
            <a:ext cx="409464" cy="221225"/>
          </a:xfrm>
          <a:prstGeom prst="roundRect">
            <a:avLst/>
          </a:prstGeom>
          <a:solidFill>
            <a:srgbClr val="51B6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xmlns="" id="{D3C3883C-0E93-BE44-AB3C-1466E4731CD9}"/>
              </a:ext>
            </a:extLst>
          </p:cNvPr>
          <p:cNvSpPr/>
          <p:nvPr/>
        </p:nvSpPr>
        <p:spPr>
          <a:xfrm>
            <a:off x="7447263" y="6304638"/>
            <a:ext cx="409464" cy="221225"/>
          </a:xfrm>
          <a:prstGeom prst="roundRect">
            <a:avLst/>
          </a:prstGeom>
          <a:solidFill>
            <a:srgbClr val="478D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CC39E366-5E9C-8A46-BC77-6B6AED47E572}"/>
              </a:ext>
            </a:extLst>
          </p:cNvPr>
          <p:cNvSpPr txBox="1"/>
          <p:nvPr/>
        </p:nvSpPr>
        <p:spPr>
          <a:xfrm>
            <a:off x="7811007" y="5628528"/>
            <a:ext cx="130035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1200" dirty="0">
                <a:latin typeface="Century Gothic" panose="020B0502020202020204" pitchFamily="34" charset="0"/>
              </a:rPr>
              <a:t>Sadece 1 Tesis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8650B8A5-2BFC-A744-A39B-4E482150E3D1}"/>
              </a:ext>
            </a:extLst>
          </p:cNvPr>
          <p:cNvSpPr txBox="1"/>
          <p:nvPr/>
        </p:nvSpPr>
        <p:spPr>
          <a:xfrm>
            <a:off x="7811007" y="5303328"/>
            <a:ext cx="80182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1200" dirty="0">
                <a:latin typeface="Century Gothic" panose="020B0502020202020204" pitchFamily="34" charset="0"/>
              </a:rPr>
              <a:t>Tesis yok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ABB1327B-4430-2940-BFAA-55B4E478CF67}"/>
              </a:ext>
            </a:extLst>
          </p:cNvPr>
          <p:cNvSpPr txBox="1"/>
          <p:nvPr/>
        </p:nvSpPr>
        <p:spPr>
          <a:xfrm>
            <a:off x="7811007" y="6282169"/>
            <a:ext cx="127470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1200" dirty="0">
                <a:latin typeface="Century Gothic" panose="020B0502020202020204" pitchFamily="34" charset="0"/>
              </a:rPr>
              <a:t>10’un üzerinde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792A4072-1C3B-6F43-B215-A2586D6BDCC5}"/>
              </a:ext>
            </a:extLst>
          </p:cNvPr>
          <p:cNvSpPr txBox="1"/>
          <p:nvPr/>
        </p:nvSpPr>
        <p:spPr>
          <a:xfrm>
            <a:off x="7811007" y="5953002"/>
            <a:ext cx="130035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1200" dirty="0">
                <a:latin typeface="Century Gothic" panose="020B0502020202020204" pitchFamily="34" charset="0"/>
              </a:rPr>
              <a:t>1 – 10 arasında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0098CDCF-FD76-5249-AD55-17C4D7BE38F0}"/>
              </a:ext>
            </a:extLst>
          </p:cNvPr>
          <p:cNvSpPr txBox="1"/>
          <p:nvPr/>
        </p:nvSpPr>
        <p:spPr>
          <a:xfrm>
            <a:off x="7380893" y="5012385"/>
            <a:ext cx="155202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1200" b="1" dirty="0">
                <a:latin typeface="Century Gothic" panose="020B0502020202020204" pitchFamily="34" charset="0"/>
              </a:rPr>
              <a:t>Lisanslı TAT Sayıları</a:t>
            </a:r>
          </a:p>
        </p:txBody>
      </p:sp>
    </p:spTree>
    <p:extLst>
      <p:ext uri="{BB962C8B-B14F-4D97-AF65-F5344CB8AC3E}">
        <p14:creationId xmlns:p14="http://schemas.microsoft.com/office/powerpoint/2010/main" val="27605384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5813FABB-42DD-634E-9AD8-08E4B07372DA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-184150" y="923325"/>
            <a:ext cx="12600000" cy="5934675"/>
          </a:xfrm>
          <a:prstGeom prst="rect">
            <a:avLst/>
          </a:prstGeom>
        </p:spPr>
      </p:pic>
      <p:sp>
        <p:nvSpPr>
          <p:cNvPr id="7" name="Title 6">
            <a:extLst>
              <a:ext uri="{FF2B5EF4-FFF2-40B4-BE49-F238E27FC236}">
                <a16:creationId xmlns:a16="http://schemas.microsoft.com/office/drawing/2014/main" xmlns="" id="{457B2AB6-0B96-1A49-9239-FA8F272F79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/>
              <a:t>Ambalaj Atıkları</a:t>
            </a:r>
            <a:br>
              <a:rPr lang="tr-TR" dirty="0"/>
            </a:br>
            <a:r>
              <a:rPr lang="tr-TR" dirty="0"/>
              <a:t>Geri Dönüşüm Tesisleri (2018)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1D7F9B9E-81CF-BF45-834B-DD39E06B74F8}"/>
              </a:ext>
            </a:extLst>
          </p:cNvPr>
          <p:cNvSpPr txBox="1"/>
          <p:nvPr/>
        </p:nvSpPr>
        <p:spPr>
          <a:xfrm>
            <a:off x="8578523" y="6427113"/>
            <a:ext cx="361347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r-TR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Harita: Rifat Ünal Sayman, 2018;</a:t>
            </a:r>
          </a:p>
          <a:p>
            <a:pPr algn="r"/>
            <a:r>
              <a:rPr lang="tr-TR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Veri Kaynağı: Çevre ve Şehircilik Bakanlığı, 2018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31E0F5DF-0A83-FE45-8B9D-C202BF468221}"/>
              </a:ext>
            </a:extLst>
          </p:cNvPr>
          <p:cNvSpPr txBox="1"/>
          <p:nvPr/>
        </p:nvSpPr>
        <p:spPr>
          <a:xfrm>
            <a:off x="583709" y="5626893"/>
            <a:ext cx="361347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System Font Regular"/>
              <a:buChar char="-"/>
            </a:pPr>
            <a:r>
              <a:rPr lang="tr-T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Lisanslı «Ambalaj Atığı Geri Dönüşüm Tesisleri» (GDT) sayısında artış devam etmektedir. 2016’da 791’den </a:t>
            </a:r>
            <a:r>
              <a:rPr lang="tr-TR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2018’de 1135’e </a:t>
            </a:r>
            <a:r>
              <a:rPr lang="tr-T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yükselmiştir. Artış 2013 yılına göre %162 seviyesine ulaşmıştır.</a:t>
            </a:r>
          </a:p>
        </p:txBody>
      </p:sp>
      <p:sp>
        <p:nvSpPr>
          <p:cNvPr id="20" name="Rounded Rectangle 19">
            <a:extLst>
              <a:ext uri="{FF2B5EF4-FFF2-40B4-BE49-F238E27FC236}">
                <a16:creationId xmlns:a16="http://schemas.microsoft.com/office/drawing/2014/main" xmlns="" id="{03A2E5EE-4920-6849-B4C8-7AD97EE5EB2E}"/>
              </a:ext>
            </a:extLst>
          </p:cNvPr>
          <p:cNvSpPr/>
          <p:nvPr/>
        </p:nvSpPr>
        <p:spPr>
          <a:xfrm>
            <a:off x="7447263" y="5331216"/>
            <a:ext cx="409464" cy="221225"/>
          </a:xfrm>
          <a:prstGeom prst="roundRect">
            <a:avLst/>
          </a:prstGeom>
          <a:solidFill>
            <a:srgbClr val="E1D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21" name="Rounded Rectangle 20">
            <a:extLst>
              <a:ext uri="{FF2B5EF4-FFF2-40B4-BE49-F238E27FC236}">
                <a16:creationId xmlns:a16="http://schemas.microsoft.com/office/drawing/2014/main" xmlns="" id="{8E0C0054-AB73-F040-ABDC-9A036CC6E2FB}"/>
              </a:ext>
            </a:extLst>
          </p:cNvPr>
          <p:cNvSpPr/>
          <p:nvPr/>
        </p:nvSpPr>
        <p:spPr>
          <a:xfrm>
            <a:off x="7447263" y="5655690"/>
            <a:ext cx="409464" cy="221225"/>
          </a:xfrm>
          <a:prstGeom prst="roundRect">
            <a:avLst/>
          </a:prstGeom>
          <a:solidFill>
            <a:srgbClr val="7ACF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xmlns="" id="{BD2D9258-2517-344B-B1BE-A58A6ACCEFF2}"/>
              </a:ext>
            </a:extLst>
          </p:cNvPr>
          <p:cNvSpPr/>
          <p:nvPr/>
        </p:nvSpPr>
        <p:spPr>
          <a:xfrm>
            <a:off x="7447263" y="5980164"/>
            <a:ext cx="409464" cy="221225"/>
          </a:xfrm>
          <a:prstGeom prst="roundRect">
            <a:avLst/>
          </a:prstGeom>
          <a:solidFill>
            <a:srgbClr val="51B6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23" name="Rounded Rectangle 22">
            <a:extLst>
              <a:ext uri="{FF2B5EF4-FFF2-40B4-BE49-F238E27FC236}">
                <a16:creationId xmlns:a16="http://schemas.microsoft.com/office/drawing/2014/main" xmlns="" id="{E8147C15-453B-724C-B4F0-EE180B2563CF}"/>
              </a:ext>
            </a:extLst>
          </p:cNvPr>
          <p:cNvSpPr/>
          <p:nvPr/>
        </p:nvSpPr>
        <p:spPr>
          <a:xfrm>
            <a:off x="7447263" y="6304638"/>
            <a:ext cx="409464" cy="221225"/>
          </a:xfrm>
          <a:prstGeom prst="roundRect">
            <a:avLst/>
          </a:prstGeom>
          <a:solidFill>
            <a:srgbClr val="478D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C37242A2-241B-8C42-9396-7C478C49A2E6}"/>
              </a:ext>
            </a:extLst>
          </p:cNvPr>
          <p:cNvSpPr txBox="1"/>
          <p:nvPr/>
        </p:nvSpPr>
        <p:spPr>
          <a:xfrm>
            <a:off x="7811007" y="5628528"/>
            <a:ext cx="130035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1200" dirty="0">
                <a:latin typeface="Century Gothic" panose="020B0502020202020204" pitchFamily="34" charset="0"/>
              </a:rPr>
              <a:t>Sadece 1 Tesis 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xmlns="" id="{ED0BABD5-B02E-BE41-8AB7-0ED3A94339C8}"/>
              </a:ext>
            </a:extLst>
          </p:cNvPr>
          <p:cNvSpPr txBox="1"/>
          <p:nvPr/>
        </p:nvSpPr>
        <p:spPr>
          <a:xfrm>
            <a:off x="7811007" y="5303328"/>
            <a:ext cx="80182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1200" dirty="0">
                <a:latin typeface="Century Gothic" panose="020B0502020202020204" pitchFamily="34" charset="0"/>
              </a:rPr>
              <a:t>Tesis yok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xmlns="" id="{BD79ACD4-D28F-BD47-A84C-026F8F26CF55}"/>
              </a:ext>
            </a:extLst>
          </p:cNvPr>
          <p:cNvSpPr txBox="1"/>
          <p:nvPr/>
        </p:nvSpPr>
        <p:spPr>
          <a:xfrm>
            <a:off x="7811007" y="6282169"/>
            <a:ext cx="127470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1200" dirty="0">
                <a:latin typeface="Century Gothic" panose="020B0502020202020204" pitchFamily="34" charset="0"/>
              </a:rPr>
              <a:t>10’un üzerinde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xmlns="" id="{9CFFEF8B-B8F8-3443-A141-87EE12FEC618}"/>
              </a:ext>
            </a:extLst>
          </p:cNvPr>
          <p:cNvSpPr txBox="1"/>
          <p:nvPr/>
        </p:nvSpPr>
        <p:spPr>
          <a:xfrm>
            <a:off x="7811007" y="5953002"/>
            <a:ext cx="130035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1200" dirty="0">
                <a:latin typeface="Century Gothic" panose="020B0502020202020204" pitchFamily="34" charset="0"/>
              </a:rPr>
              <a:t>1 – 10 arasında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xmlns="" id="{629CFC34-8856-C849-A475-5BEFD145FD78}"/>
              </a:ext>
            </a:extLst>
          </p:cNvPr>
          <p:cNvSpPr txBox="1"/>
          <p:nvPr/>
        </p:nvSpPr>
        <p:spPr>
          <a:xfrm>
            <a:off x="7380893" y="5012385"/>
            <a:ext cx="161133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1200" b="1" dirty="0">
                <a:latin typeface="Century Gothic" panose="020B0502020202020204" pitchFamily="34" charset="0"/>
              </a:rPr>
              <a:t>Lisanslı GDT Sayıları</a:t>
            </a:r>
          </a:p>
        </p:txBody>
      </p:sp>
    </p:spTree>
    <p:extLst>
      <p:ext uri="{BB962C8B-B14F-4D97-AF65-F5344CB8AC3E}">
        <p14:creationId xmlns:p14="http://schemas.microsoft.com/office/powerpoint/2010/main" val="95670522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61E07C3C-BC2C-3547-B146-664DAFC7D071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-204000" y="923325"/>
            <a:ext cx="12600000" cy="5934675"/>
          </a:xfrm>
          <a:prstGeom prst="rect">
            <a:avLst/>
          </a:prstGeom>
        </p:spPr>
      </p:pic>
      <p:sp>
        <p:nvSpPr>
          <p:cNvPr id="9" name="Title 8">
            <a:extLst>
              <a:ext uri="{FF2B5EF4-FFF2-40B4-BE49-F238E27FC236}">
                <a16:creationId xmlns:a16="http://schemas.microsoft.com/office/drawing/2014/main" xmlns="" id="{0C9E4059-1DCB-C044-89A0-AA5C91AF89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err="1"/>
              <a:t>Biyokütleden</a:t>
            </a:r>
            <a:r>
              <a:rPr lang="tr-TR" dirty="0"/>
              <a:t> Elektrik Üretimi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55316E99-5F0D-7343-A86A-015DF00E5955}"/>
              </a:ext>
            </a:extLst>
          </p:cNvPr>
          <p:cNvSpPr txBox="1"/>
          <p:nvPr/>
        </p:nvSpPr>
        <p:spPr>
          <a:xfrm>
            <a:off x="8578523" y="6427113"/>
            <a:ext cx="361347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r-TR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Harita: Rifat Ünal Sayman, 2018;</a:t>
            </a:r>
          </a:p>
          <a:p>
            <a:pPr algn="r"/>
            <a:r>
              <a:rPr lang="tr-TR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Veri Kaynağı: EPDK, 2018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8B7471B8-4BC9-3441-9DFA-A3C572F6FB51}"/>
              </a:ext>
            </a:extLst>
          </p:cNvPr>
          <p:cNvSpPr txBox="1"/>
          <p:nvPr/>
        </p:nvSpPr>
        <p:spPr>
          <a:xfrm>
            <a:off x="9995026" y="5720060"/>
            <a:ext cx="219697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tr-T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* </a:t>
            </a:r>
            <a:r>
              <a:rPr lang="tr-TR" sz="1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Biyokütleden</a:t>
            </a:r>
            <a:r>
              <a:rPr lang="tr-T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 elektrik enerjisi üretimi verisi evsel atık ve tarımsal/hayvansal atık bertaraf tesislerini içermektedir.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1EC8A52F-BDF6-2C4D-AA6C-7F923CB65B21}"/>
              </a:ext>
            </a:extLst>
          </p:cNvPr>
          <p:cNvSpPr txBox="1"/>
          <p:nvPr/>
        </p:nvSpPr>
        <p:spPr>
          <a:xfrm>
            <a:off x="1282036" y="5566171"/>
            <a:ext cx="361347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* Türkiye’de </a:t>
            </a:r>
            <a:r>
              <a:rPr lang="tr-TR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biyokütleden</a:t>
            </a:r>
            <a:r>
              <a:rPr lang="tr-T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 elektrik enerjisi üretimi hızlı bir şekilde artmaya devam etmektedir. 2018 yılında </a:t>
            </a:r>
            <a:r>
              <a:rPr lang="tr-TR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119 </a:t>
            </a:r>
            <a:r>
              <a:rPr lang="tr-TR" sz="12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biyokütle</a:t>
            </a:r>
            <a:r>
              <a:rPr lang="tr-TR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 tesisinde</a:t>
            </a:r>
            <a:r>
              <a:rPr lang="tr-T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 işletmedeki kapasite </a:t>
            </a:r>
            <a:r>
              <a:rPr lang="tr-TR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430 </a:t>
            </a:r>
            <a:r>
              <a:rPr lang="tr-TR" sz="12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MWe</a:t>
            </a:r>
            <a:r>
              <a:rPr lang="tr-TR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 </a:t>
            </a:r>
            <a:r>
              <a:rPr lang="tr-T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seviyesindedir.</a:t>
            </a:r>
          </a:p>
        </p:txBody>
      </p:sp>
      <p:sp>
        <p:nvSpPr>
          <p:cNvPr id="13" name="Rounded Rectangle 12">
            <a:extLst>
              <a:ext uri="{FF2B5EF4-FFF2-40B4-BE49-F238E27FC236}">
                <a16:creationId xmlns:a16="http://schemas.microsoft.com/office/drawing/2014/main" xmlns="" id="{F925DC6D-ADA4-004D-8847-0B21AAD74B74}"/>
              </a:ext>
            </a:extLst>
          </p:cNvPr>
          <p:cNvSpPr/>
          <p:nvPr/>
        </p:nvSpPr>
        <p:spPr>
          <a:xfrm>
            <a:off x="7447263" y="5503936"/>
            <a:ext cx="409464" cy="221225"/>
          </a:xfrm>
          <a:prstGeom prst="roundRect">
            <a:avLst/>
          </a:prstGeom>
          <a:solidFill>
            <a:srgbClr val="E1D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14" name="Rounded Rectangle 13">
            <a:extLst>
              <a:ext uri="{FF2B5EF4-FFF2-40B4-BE49-F238E27FC236}">
                <a16:creationId xmlns:a16="http://schemas.microsoft.com/office/drawing/2014/main" xmlns="" id="{283CDB7D-491A-C84C-AA86-6E174FCDF642}"/>
              </a:ext>
            </a:extLst>
          </p:cNvPr>
          <p:cNvSpPr/>
          <p:nvPr/>
        </p:nvSpPr>
        <p:spPr>
          <a:xfrm>
            <a:off x="7447263" y="5828410"/>
            <a:ext cx="409464" cy="221225"/>
          </a:xfrm>
          <a:prstGeom prst="roundRect">
            <a:avLst/>
          </a:prstGeom>
          <a:solidFill>
            <a:srgbClr val="7ACF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16" name="Rounded Rectangle 15">
            <a:extLst>
              <a:ext uri="{FF2B5EF4-FFF2-40B4-BE49-F238E27FC236}">
                <a16:creationId xmlns:a16="http://schemas.microsoft.com/office/drawing/2014/main" xmlns="" id="{0D222B7F-2246-2243-9FBF-795A3014F0FA}"/>
              </a:ext>
            </a:extLst>
          </p:cNvPr>
          <p:cNvSpPr/>
          <p:nvPr/>
        </p:nvSpPr>
        <p:spPr>
          <a:xfrm>
            <a:off x="7447263" y="6142078"/>
            <a:ext cx="409464" cy="221225"/>
          </a:xfrm>
          <a:prstGeom prst="roundRect">
            <a:avLst/>
          </a:prstGeom>
          <a:solidFill>
            <a:srgbClr val="478D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3804644E-1A50-DB46-8B41-D9328068967A}"/>
              </a:ext>
            </a:extLst>
          </p:cNvPr>
          <p:cNvSpPr txBox="1"/>
          <p:nvPr/>
        </p:nvSpPr>
        <p:spPr>
          <a:xfrm>
            <a:off x="7811007" y="5801248"/>
            <a:ext cx="150554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1200" dirty="0">
                <a:latin typeface="Century Gothic" panose="020B0502020202020204" pitchFamily="34" charset="0"/>
              </a:rPr>
              <a:t>10 </a:t>
            </a:r>
            <a:r>
              <a:rPr lang="tr-TR" sz="1200" dirty="0" err="1">
                <a:latin typeface="Century Gothic" panose="020B0502020202020204" pitchFamily="34" charset="0"/>
              </a:rPr>
              <a:t>MWe’ye</a:t>
            </a:r>
            <a:r>
              <a:rPr lang="tr-TR" sz="1200" dirty="0">
                <a:latin typeface="Century Gothic" panose="020B0502020202020204" pitchFamily="34" charset="0"/>
              </a:rPr>
              <a:t> kadar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9EBF0C3A-08C2-7D49-BF05-56EE9CB6CAA2}"/>
              </a:ext>
            </a:extLst>
          </p:cNvPr>
          <p:cNvSpPr txBox="1"/>
          <p:nvPr/>
        </p:nvSpPr>
        <p:spPr>
          <a:xfrm>
            <a:off x="7811007" y="5476048"/>
            <a:ext cx="80182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1200" dirty="0">
                <a:latin typeface="Century Gothic" panose="020B0502020202020204" pitchFamily="34" charset="0"/>
              </a:rPr>
              <a:t>Tesis yok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480B1E98-80C6-404C-A5BA-6FFAB9EEB0AF}"/>
              </a:ext>
            </a:extLst>
          </p:cNvPr>
          <p:cNvSpPr txBox="1"/>
          <p:nvPr/>
        </p:nvSpPr>
        <p:spPr>
          <a:xfrm>
            <a:off x="7811007" y="6119609"/>
            <a:ext cx="143500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1200" dirty="0">
                <a:latin typeface="Century Gothic" panose="020B0502020202020204" pitchFamily="34" charset="0"/>
              </a:rPr>
              <a:t>10 </a:t>
            </a:r>
            <a:r>
              <a:rPr lang="tr-TR" sz="1200" dirty="0" err="1">
                <a:latin typeface="Century Gothic" panose="020B0502020202020204" pitchFamily="34" charset="0"/>
              </a:rPr>
              <a:t>MWe</a:t>
            </a:r>
            <a:r>
              <a:rPr lang="tr-TR" sz="1200" dirty="0">
                <a:latin typeface="Century Gothic" panose="020B0502020202020204" pitchFamily="34" charset="0"/>
              </a:rPr>
              <a:t> ve üzeri 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xmlns="" id="{3F3C92D2-41FE-054D-BE37-501B25FF9F6A}"/>
              </a:ext>
            </a:extLst>
          </p:cNvPr>
          <p:cNvSpPr txBox="1"/>
          <p:nvPr/>
        </p:nvSpPr>
        <p:spPr>
          <a:xfrm>
            <a:off x="7380893" y="5185105"/>
            <a:ext cx="362952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1200" b="1" dirty="0" err="1">
                <a:latin typeface="Century Gothic" panose="020B0502020202020204" pitchFamily="34" charset="0"/>
              </a:rPr>
              <a:t>Biyokütle</a:t>
            </a:r>
            <a:r>
              <a:rPr lang="tr-TR" sz="1200" b="1" dirty="0">
                <a:latin typeface="Century Gothic" panose="020B0502020202020204" pitchFamily="34" charset="0"/>
              </a:rPr>
              <a:t> Tesisleri İşletmedeki Kapasite (</a:t>
            </a:r>
            <a:r>
              <a:rPr lang="tr-TR" sz="1200" b="1" dirty="0" err="1">
                <a:latin typeface="Century Gothic" panose="020B0502020202020204" pitchFamily="34" charset="0"/>
              </a:rPr>
              <a:t>MWe</a:t>
            </a:r>
            <a:r>
              <a:rPr lang="tr-TR" sz="1200" b="1" dirty="0">
                <a:latin typeface="Century Gothic" panose="020B0502020202020204" pitchFamily="34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97138170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A5A94436-584E-1C49-A913-91F063DED74B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4032502"/>
            <a:ext cx="7200000" cy="33912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17BFEC14-A3AB-714F-8D4B-9A427A02903C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1282900"/>
            <a:ext cx="7200000" cy="33912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1B5E054A-CAE1-F24B-A1A5-1E803CC69A83}"/>
              </a:ext>
            </a:extLst>
          </p:cNvPr>
          <p:cNvSpPr txBox="1"/>
          <p:nvPr/>
        </p:nvSpPr>
        <p:spPr>
          <a:xfrm>
            <a:off x="8578523" y="6427113"/>
            <a:ext cx="361347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r-TR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Harita: Rifat Ünal Sayman, 2018;</a:t>
            </a:r>
          </a:p>
          <a:p>
            <a:pPr algn="r"/>
            <a:r>
              <a:rPr lang="tr-TR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Veri Kaynağı: Çevre ve Şehircilik Bakanlığı, 2018</a:t>
            </a:r>
          </a:p>
        </p:txBody>
      </p:sp>
      <p:sp>
        <p:nvSpPr>
          <p:cNvPr id="8" name="Title 7">
            <a:extLst>
              <a:ext uri="{FF2B5EF4-FFF2-40B4-BE49-F238E27FC236}">
                <a16:creationId xmlns:a16="http://schemas.microsoft.com/office/drawing/2014/main" xmlns="" id="{B077E1F5-B0A0-344D-A789-59E42E3CF6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0933" y="326488"/>
            <a:ext cx="11497734" cy="755337"/>
          </a:xfrm>
        </p:spPr>
        <p:txBody>
          <a:bodyPr>
            <a:normAutofit/>
          </a:bodyPr>
          <a:lstStyle/>
          <a:p>
            <a:r>
              <a:rPr lang="tr-TR" dirty="0"/>
              <a:t>AEEE ve Atık Lastik İşleme Tesisleri (2018)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1278914D-302B-1D45-9427-73C970DCFB8E}"/>
              </a:ext>
            </a:extLst>
          </p:cNvPr>
          <p:cNvSpPr txBox="1"/>
          <p:nvPr/>
        </p:nvSpPr>
        <p:spPr>
          <a:xfrm>
            <a:off x="1657802" y="1098234"/>
            <a:ext cx="38843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dirty="0">
                <a:latin typeface="Century Gothic" panose="020B0502020202020204" pitchFamily="34" charset="0"/>
                <a:ea typeface="URWClassico" pitchFamily="2" charset="77"/>
              </a:rPr>
              <a:t>Lisanslı AEEE İşleme Tesisleri (2018)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09460131-3F99-D243-85C9-9518C117C49B}"/>
              </a:ext>
            </a:extLst>
          </p:cNvPr>
          <p:cNvSpPr txBox="1"/>
          <p:nvPr/>
        </p:nvSpPr>
        <p:spPr>
          <a:xfrm>
            <a:off x="1393306" y="3897038"/>
            <a:ext cx="44133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dirty="0">
                <a:latin typeface="Century Gothic" panose="020B0502020202020204" pitchFamily="34" charset="0"/>
                <a:ea typeface="URWClassico" pitchFamily="2" charset="77"/>
              </a:rPr>
              <a:t>Lisanslı Atık Lastik İşleme Tesisleri (2018)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2BEA48D9-1159-504B-92EE-66317BF2E6BF}"/>
              </a:ext>
            </a:extLst>
          </p:cNvPr>
          <p:cNvSpPr txBox="1"/>
          <p:nvPr/>
        </p:nvSpPr>
        <p:spPr>
          <a:xfrm>
            <a:off x="9382536" y="1925133"/>
            <a:ext cx="304715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* Türkiye’de lisanslı «AEEE işleme tesisi» sayısı </a:t>
            </a:r>
            <a:r>
              <a:rPr lang="tr-TR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98’e ulaşmıştır</a:t>
            </a:r>
            <a:r>
              <a:rPr lang="tr-TR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. Ankara, İstanbul ve Kocaeli en fazla tesisleşmenin gerçekleştiği şehirlerdir.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D90F181E-9DCD-FC4C-83F1-4AC8F446DC85}"/>
              </a:ext>
            </a:extLst>
          </p:cNvPr>
          <p:cNvSpPr txBox="1"/>
          <p:nvPr/>
        </p:nvSpPr>
        <p:spPr>
          <a:xfrm>
            <a:off x="9462052" y="5200221"/>
            <a:ext cx="278958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* Türkiye’de lisanslı «Atık Lastik işleme tesisi» sayısı </a:t>
            </a:r>
            <a:r>
              <a:rPr lang="tr-TR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34’e ulaşmıştır</a:t>
            </a:r>
            <a:r>
              <a:rPr lang="tr-TR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. </a:t>
            </a:r>
          </a:p>
        </p:txBody>
      </p:sp>
      <p:sp>
        <p:nvSpPr>
          <p:cNvPr id="14" name="Rounded Rectangle 13">
            <a:extLst>
              <a:ext uri="{FF2B5EF4-FFF2-40B4-BE49-F238E27FC236}">
                <a16:creationId xmlns:a16="http://schemas.microsoft.com/office/drawing/2014/main" xmlns="" id="{70BBAFD6-5842-6D43-95FB-F5E21D1266ED}"/>
              </a:ext>
            </a:extLst>
          </p:cNvPr>
          <p:cNvSpPr/>
          <p:nvPr/>
        </p:nvSpPr>
        <p:spPr>
          <a:xfrm>
            <a:off x="7266370" y="2279422"/>
            <a:ext cx="409464" cy="221225"/>
          </a:xfrm>
          <a:prstGeom prst="roundRect">
            <a:avLst/>
          </a:prstGeom>
          <a:solidFill>
            <a:srgbClr val="E1D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xmlns="" id="{5ADF265A-3C71-4745-AE3A-1DBB354D4233}"/>
              </a:ext>
            </a:extLst>
          </p:cNvPr>
          <p:cNvSpPr/>
          <p:nvPr/>
        </p:nvSpPr>
        <p:spPr>
          <a:xfrm>
            <a:off x="7266370" y="2603896"/>
            <a:ext cx="409464" cy="221225"/>
          </a:xfrm>
          <a:prstGeom prst="roundRect">
            <a:avLst/>
          </a:prstGeom>
          <a:solidFill>
            <a:srgbClr val="7ACF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16" name="Rounded Rectangle 15">
            <a:extLst>
              <a:ext uri="{FF2B5EF4-FFF2-40B4-BE49-F238E27FC236}">
                <a16:creationId xmlns:a16="http://schemas.microsoft.com/office/drawing/2014/main" xmlns="" id="{08574819-F0F1-BF4C-8CA3-87219E3E3404}"/>
              </a:ext>
            </a:extLst>
          </p:cNvPr>
          <p:cNvSpPr/>
          <p:nvPr/>
        </p:nvSpPr>
        <p:spPr>
          <a:xfrm>
            <a:off x="7266370" y="3170120"/>
            <a:ext cx="409464" cy="221225"/>
          </a:xfrm>
          <a:prstGeom prst="roundRect">
            <a:avLst/>
          </a:prstGeom>
          <a:solidFill>
            <a:srgbClr val="478D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FB2C1365-5883-1C4C-A39E-0D1071075076}"/>
              </a:ext>
            </a:extLst>
          </p:cNvPr>
          <p:cNvSpPr txBox="1"/>
          <p:nvPr/>
        </p:nvSpPr>
        <p:spPr>
          <a:xfrm>
            <a:off x="7630114" y="2576734"/>
            <a:ext cx="128753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1200" dirty="0">
                <a:latin typeface="Century Gothic" panose="020B0502020202020204" pitchFamily="34" charset="0"/>
              </a:rPr>
              <a:t>Sadece 1 tesis 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8D2A639C-2AC3-DC4B-9CED-DAAB47177782}"/>
              </a:ext>
            </a:extLst>
          </p:cNvPr>
          <p:cNvSpPr txBox="1"/>
          <p:nvPr/>
        </p:nvSpPr>
        <p:spPr>
          <a:xfrm>
            <a:off x="7630114" y="2251534"/>
            <a:ext cx="80182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1200" dirty="0">
                <a:latin typeface="Century Gothic" panose="020B0502020202020204" pitchFamily="34" charset="0"/>
              </a:rPr>
              <a:t>Tesis yok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6EB425E8-648B-7140-98C3-47AA9E9C7865}"/>
              </a:ext>
            </a:extLst>
          </p:cNvPr>
          <p:cNvSpPr txBox="1"/>
          <p:nvPr/>
        </p:nvSpPr>
        <p:spPr>
          <a:xfrm>
            <a:off x="7630114" y="3147651"/>
            <a:ext cx="91884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1200" dirty="0">
                <a:latin typeface="Century Gothic" panose="020B0502020202020204" pitchFamily="34" charset="0"/>
              </a:rPr>
              <a:t>5 ve üzeri 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xmlns="" id="{7997B410-8B02-D84B-BA46-E595C335AACC}"/>
              </a:ext>
            </a:extLst>
          </p:cNvPr>
          <p:cNvSpPr txBox="1"/>
          <p:nvPr/>
        </p:nvSpPr>
        <p:spPr>
          <a:xfrm>
            <a:off x="7200000" y="1960591"/>
            <a:ext cx="166744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1200" b="1" dirty="0">
                <a:latin typeface="Century Gothic" panose="020B0502020202020204" pitchFamily="34" charset="0"/>
              </a:rPr>
              <a:t>AEEE İşleme Tesisleri</a:t>
            </a:r>
          </a:p>
        </p:txBody>
      </p:sp>
      <p:sp>
        <p:nvSpPr>
          <p:cNvPr id="21" name="Rounded Rectangle 20">
            <a:extLst>
              <a:ext uri="{FF2B5EF4-FFF2-40B4-BE49-F238E27FC236}">
                <a16:creationId xmlns:a16="http://schemas.microsoft.com/office/drawing/2014/main" xmlns="" id="{408E336D-CC30-D442-A528-528BDC5E7555}"/>
              </a:ext>
            </a:extLst>
          </p:cNvPr>
          <p:cNvSpPr/>
          <p:nvPr/>
        </p:nvSpPr>
        <p:spPr>
          <a:xfrm>
            <a:off x="7266370" y="2891630"/>
            <a:ext cx="409464" cy="221225"/>
          </a:xfrm>
          <a:prstGeom prst="roundRect">
            <a:avLst/>
          </a:prstGeom>
          <a:solidFill>
            <a:srgbClr val="51B6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xmlns="" id="{28A74AFD-B939-864A-8779-E1C0FD76EDBD}"/>
              </a:ext>
            </a:extLst>
          </p:cNvPr>
          <p:cNvSpPr txBox="1"/>
          <p:nvPr/>
        </p:nvSpPr>
        <p:spPr>
          <a:xfrm>
            <a:off x="7630114" y="2864468"/>
            <a:ext cx="121539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1200" dirty="0">
                <a:latin typeface="Century Gothic" panose="020B0502020202020204" pitchFamily="34" charset="0"/>
              </a:rPr>
              <a:t>1 – 5 arasında</a:t>
            </a:r>
          </a:p>
        </p:txBody>
      </p:sp>
      <p:sp>
        <p:nvSpPr>
          <p:cNvPr id="23" name="Rounded Rectangle 22">
            <a:extLst>
              <a:ext uri="{FF2B5EF4-FFF2-40B4-BE49-F238E27FC236}">
                <a16:creationId xmlns:a16="http://schemas.microsoft.com/office/drawing/2014/main" xmlns="" id="{911525A1-4824-8F47-B26D-01A00730BE6E}"/>
              </a:ext>
            </a:extLst>
          </p:cNvPr>
          <p:cNvSpPr/>
          <p:nvPr/>
        </p:nvSpPr>
        <p:spPr>
          <a:xfrm>
            <a:off x="7194235" y="4928559"/>
            <a:ext cx="409464" cy="221225"/>
          </a:xfrm>
          <a:prstGeom prst="roundRect">
            <a:avLst/>
          </a:prstGeom>
          <a:solidFill>
            <a:srgbClr val="E1D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xmlns="" id="{87F645C5-46E5-DB48-B6CD-48670EDAC6C8}"/>
              </a:ext>
            </a:extLst>
          </p:cNvPr>
          <p:cNvSpPr/>
          <p:nvPr/>
        </p:nvSpPr>
        <p:spPr>
          <a:xfrm>
            <a:off x="7194235" y="5253033"/>
            <a:ext cx="409464" cy="221225"/>
          </a:xfrm>
          <a:prstGeom prst="roundRect">
            <a:avLst/>
          </a:prstGeom>
          <a:solidFill>
            <a:srgbClr val="7ACF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xmlns="" id="{C7C913B6-B440-4149-8CB7-E65D56CE7D7E}"/>
              </a:ext>
            </a:extLst>
          </p:cNvPr>
          <p:cNvSpPr txBox="1"/>
          <p:nvPr/>
        </p:nvSpPr>
        <p:spPr>
          <a:xfrm>
            <a:off x="7557979" y="5225871"/>
            <a:ext cx="128753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1200" dirty="0">
                <a:latin typeface="Century Gothic" panose="020B0502020202020204" pitchFamily="34" charset="0"/>
              </a:rPr>
              <a:t>Sadece 1 tesis 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xmlns="" id="{43D9F9E0-5153-7449-8D98-ADAD68572BFD}"/>
              </a:ext>
            </a:extLst>
          </p:cNvPr>
          <p:cNvSpPr txBox="1"/>
          <p:nvPr/>
        </p:nvSpPr>
        <p:spPr>
          <a:xfrm>
            <a:off x="7557979" y="4900671"/>
            <a:ext cx="80182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1200" dirty="0">
                <a:latin typeface="Century Gothic" panose="020B0502020202020204" pitchFamily="34" charset="0"/>
              </a:rPr>
              <a:t>Tesis yok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xmlns="" id="{8F938BA1-C606-C745-9BAD-F99775288387}"/>
              </a:ext>
            </a:extLst>
          </p:cNvPr>
          <p:cNvSpPr txBox="1"/>
          <p:nvPr/>
        </p:nvSpPr>
        <p:spPr>
          <a:xfrm>
            <a:off x="7127865" y="4609728"/>
            <a:ext cx="152157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1200" b="1" dirty="0">
                <a:latin typeface="Century Gothic" panose="020B0502020202020204" pitchFamily="34" charset="0"/>
              </a:rPr>
              <a:t>Atık Lastik Tesisleri</a:t>
            </a:r>
          </a:p>
        </p:txBody>
      </p:sp>
      <p:sp>
        <p:nvSpPr>
          <p:cNvPr id="30" name="Rounded Rectangle 29">
            <a:extLst>
              <a:ext uri="{FF2B5EF4-FFF2-40B4-BE49-F238E27FC236}">
                <a16:creationId xmlns:a16="http://schemas.microsoft.com/office/drawing/2014/main" xmlns="" id="{05BA7C48-E3F2-354F-AD52-88BEA8DC88BD}"/>
              </a:ext>
            </a:extLst>
          </p:cNvPr>
          <p:cNvSpPr/>
          <p:nvPr/>
        </p:nvSpPr>
        <p:spPr>
          <a:xfrm>
            <a:off x="7194235" y="5540767"/>
            <a:ext cx="409464" cy="221225"/>
          </a:xfrm>
          <a:prstGeom prst="roundRect">
            <a:avLst/>
          </a:prstGeom>
          <a:solidFill>
            <a:srgbClr val="51B6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2420428A-55C3-3C44-95F8-371D94EED05E}"/>
              </a:ext>
            </a:extLst>
          </p:cNvPr>
          <p:cNvSpPr txBox="1"/>
          <p:nvPr/>
        </p:nvSpPr>
        <p:spPr>
          <a:xfrm>
            <a:off x="7557979" y="5513605"/>
            <a:ext cx="87556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1200" dirty="0">
                <a:latin typeface="Century Gothic" panose="020B0502020202020204" pitchFamily="34" charset="0"/>
              </a:rPr>
              <a:t>2 ve üzeri</a:t>
            </a:r>
          </a:p>
        </p:txBody>
      </p:sp>
    </p:spTree>
    <p:extLst>
      <p:ext uri="{BB962C8B-B14F-4D97-AF65-F5344CB8AC3E}">
        <p14:creationId xmlns:p14="http://schemas.microsoft.com/office/powerpoint/2010/main" val="127093923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6BF6604-0BBB-954C-9361-3692F14094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/>
              <a:t>Geri Dönüşüm ve İkincil Hammadde</a:t>
            </a:r>
            <a:br>
              <a:rPr lang="tr-TR" dirty="0"/>
            </a:br>
            <a:r>
              <a:rPr lang="tr-TR" dirty="0"/>
              <a:t>Patent Sayıları (2000 – 2013)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63DE5DE4-EC4A-1740-B19F-F622DA7888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8839" y="1751042"/>
            <a:ext cx="10734321" cy="482441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A405DDBD-428B-014B-82BD-E05DF3B87FD0}"/>
              </a:ext>
            </a:extLst>
          </p:cNvPr>
          <p:cNvSpPr txBox="1"/>
          <p:nvPr/>
        </p:nvSpPr>
        <p:spPr>
          <a:xfrm>
            <a:off x="8578523" y="6427113"/>
            <a:ext cx="361347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r-TR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Grafik: Rifat Ünal Sayman, 2018;</a:t>
            </a:r>
          </a:p>
          <a:p>
            <a:pPr algn="r"/>
            <a:r>
              <a:rPr lang="tr-TR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Veri Kaynağı: Eurostat, 2018</a:t>
            </a:r>
          </a:p>
        </p:txBody>
      </p:sp>
    </p:spTree>
    <p:extLst>
      <p:ext uri="{BB962C8B-B14F-4D97-AF65-F5344CB8AC3E}">
        <p14:creationId xmlns:p14="http://schemas.microsoft.com/office/powerpoint/2010/main" val="186966295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D073F5D-BBE7-3A40-AE42-FF3345F938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Çıkarım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14C61BC-ADF6-1743-B68B-375EAF430B81}"/>
              </a:ext>
            </a:extLst>
          </p:cNvPr>
          <p:cNvSpPr txBox="1">
            <a:spLocks/>
          </p:cNvSpPr>
          <p:nvPr/>
        </p:nvSpPr>
        <p:spPr>
          <a:xfrm>
            <a:off x="960895" y="1226790"/>
            <a:ext cx="10392905" cy="3770398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System Font Regular"/>
              <a:buChar char="-"/>
              <a:defRPr sz="2800" kern="1200">
                <a:solidFill>
                  <a:schemeClr val="accent2"/>
                </a:solidFill>
                <a:latin typeface="URWClassico" pitchFamily="2" charset="77"/>
                <a:ea typeface="URWClassico" pitchFamily="2" charset="77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System Font Regular"/>
              <a:buChar char="-"/>
              <a:defRPr sz="2400" kern="1200">
                <a:solidFill>
                  <a:schemeClr val="accent2"/>
                </a:solidFill>
                <a:latin typeface="URWClassico" pitchFamily="2" charset="77"/>
                <a:ea typeface="URWClassico" pitchFamily="2" charset="77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System Font Regular"/>
              <a:buChar char="-"/>
              <a:defRPr sz="2000" kern="1200">
                <a:solidFill>
                  <a:schemeClr val="accent2"/>
                </a:solidFill>
                <a:latin typeface="URWClassico" pitchFamily="2" charset="77"/>
                <a:ea typeface="URWClassico" pitchFamily="2" charset="77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System Font Regular"/>
              <a:buChar char="-"/>
              <a:defRPr sz="1800" kern="1200">
                <a:solidFill>
                  <a:schemeClr val="accent2"/>
                </a:solidFill>
                <a:latin typeface="URWClassico" pitchFamily="2" charset="77"/>
                <a:ea typeface="URWClassico" pitchFamily="2" charset="77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System Font Regular"/>
              <a:buChar char="-"/>
              <a:defRPr sz="1800" kern="1200">
                <a:solidFill>
                  <a:schemeClr val="accent2"/>
                </a:solidFill>
                <a:latin typeface="URWClassico" pitchFamily="2" charset="77"/>
                <a:ea typeface="URWClassico" pitchFamily="2" charset="77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System Font Regular"/>
              <a:buNone/>
            </a:pPr>
            <a:r>
              <a:rPr lang="tr-TR" sz="2400" dirty="0">
                <a:solidFill>
                  <a:srgbClr val="002060"/>
                </a:solidFill>
                <a:latin typeface="Century Gothic" panose="020B0502020202020204" pitchFamily="34" charset="0"/>
              </a:rPr>
              <a:t>Türkiye, Döngüsel Ekonomi yolunda önemli adımlar atıyor ancak çevresel (nüfus, kentleşme, sanayileşme vb.) baskılar her gün artıyor.</a:t>
            </a:r>
          </a:p>
          <a:p>
            <a:pPr marL="0" indent="0" algn="ctr">
              <a:buFont typeface="System Font Regular"/>
              <a:buNone/>
            </a:pPr>
            <a:endParaRPr lang="tr-TR" sz="2400" dirty="0">
              <a:solidFill>
                <a:srgbClr val="002060"/>
              </a:solidFill>
              <a:latin typeface="Century Gothic" panose="020B0502020202020204" pitchFamily="34" charset="0"/>
            </a:endParaRPr>
          </a:p>
          <a:p>
            <a:pPr marL="0" indent="0" algn="ctr">
              <a:buNone/>
            </a:pPr>
            <a:r>
              <a:rPr lang="tr-TR" sz="2400" dirty="0">
                <a:solidFill>
                  <a:srgbClr val="002060"/>
                </a:solidFill>
                <a:latin typeface="Century Gothic" panose="020B0502020202020204" pitchFamily="34" charset="0"/>
              </a:rPr>
              <a:t> Artan baskıları yönetebilmek ve istenilen gelişmişlik seviyesine ulaşmak için;</a:t>
            </a:r>
          </a:p>
          <a:p>
            <a:pPr marL="0" indent="0" algn="ctr">
              <a:buFont typeface="System Font Regular"/>
              <a:buNone/>
            </a:pPr>
            <a:r>
              <a:rPr lang="tr-TR" sz="2400" dirty="0">
                <a:solidFill>
                  <a:srgbClr val="002060"/>
                </a:solidFill>
                <a:latin typeface="Century Gothic" panose="020B0502020202020204" pitchFamily="34" charset="0"/>
              </a:rPr>
              <a:t>Kamu ve özel </a:t>
            </a:r>
            <a:r>
              <a:rPr lang="tr-TR" sz="2400" i="1" dirty="0">
                <a:solidFill>
                  <a:srgbClr val="002060"/>
                </a:solidFill>
                <a:latin typeface="Century Gothic" panose="020B0502020202020204" pitchFamily="34" charset="0"/>
              </a:rPr>
              <a:t>sektör yatırımlarının sistematik bir şekilde artarak devam etmesi, düzenli olarak izlenmesi, Ar-Ge çalışma ve teşviklerinin, eğitim ve farkındalık faaliyetlerinin artması </a:t>
            </a:r>
            <a:r>
              <a:rPr lang="tr-TR" sz="2400" dirty="0">
                <a:solidFill>
                  <a:srgbClr val="002060"/>
                </a:solidFill>
                <a:latin typeface="Century Gothic" panose="020B0502020202020204" pitchFamily="34" charset="0"/>
              </a:rPr>
              <a:t>önemli.</a:t>
            </a:r>
            <a:endParaRPr lang="tr-TR" sz="2400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8802FC09-0DB9-AD43-AEC0-D7E3713E304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459" t="9926" r="11139" b="7291"/>
          <a:stretch/>
        </p:blipFill>
        <p:spPr>
          <a:xfrm>
            <a:off x="5067770" y="4386890"/>
            <a:ext cx="2282635" cy="24413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312859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3">
            <a:extLst>
              <a:ext uri="{FF2B5EF4-FFF2-40B4-BE49-F238E27FC236}">
                <a16:creationId xmlns:a16="http://schemas.microsoft.com/office/drawing/2014/main" xmlns="" id="{0613781D-8DEC-494D-9692-8F3EC7313923}"/>
              </a:ext>
            </a:extLst>
          </p:cNvPr>
          <p:cNvSpPr txBox="1">
            <a:spLocks/>
          </p:cNvSpPr>
          <p:nvPr/>
        </p:nvSpPr>
        <p:spPr>
          <a:xfrm>
            <a:off x="2181004" y="1705647"/>
            <a:ext cx="7886700" cy="462017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System Font Regular"/>
              <a:buChar char="-"/>
              <a:defRPr sz="2800" kern="1200">
                <a:solidFill>
                  <a:schemeClr val="accent2"/>
                </a:solidFill>
                <a:latin typeface="URWClassico" pitchFamily="2" charset="77"/>
                <a:ea typeface="URWClassico" pitchFamily="2" charset="77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System Font Regular"/>
              <a:buChar char="-"/>
              <a:defRPr sz="2400" kern="1200">
                <a:solidFill>
                  <a:schemeClr val="accent2"/>
                </a:solidFill>
                <a:latin typeface="URWClassico" pitchFamily="2" charset="77"/>
                <a:ea typeface="URWClassico" pitchFamily="2" charset="77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System Font Regular"/>
              <a:buChar char="-"/>
              <a:defRPr sz="2000" kern="1200">
                <a:solidFill>
                  <a:schemeClr val="accent2"/>
                </a:solidFill>
                <a:latin typeface="URWClassico" pitchFamily="2" charset="77"/>
                <a:ea typeface="URWClassico" pitchFamily="2" charset="77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System Font Regular"/>
              <a:buChar char="-"/>
              <a:defRPr sz="1800" kern="1200">
                <a:solidFill>
                  <a:schemeClr val="accent2"/>
                </a:solidFill>
                <a:latin typeface="URWClassico" pitchFamily="2" charset="77"/>
                <a:ea typeface="URWClassico" pitchFamily="2" charset="77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System Font Regular"/>
              <a:buChar char="-"/>
              <a:defRPr sz="1800" kern="1200">
                <a:solidFill>
                  <a:schemeClr val="accent2"/>
                </a:solidFill>
                <a:latin typeface="URWClassico" pitchFamily="2" charset="77"/>
                <a:ea typeface="URWClassico" pitchFamily="2" charset="77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System Font Regular"/>
              <a:buNone/>
            </a:pPr>
            <a:endParaRPr lang="tr-TR" sz="3600" b="1">
              <a:solidFill>
                <a:srgbClr val="002060"/>
              </a:solidFill>
            </a:endParaRPr>
          </a:p>
          <a:p>
            <a:pPr marL="0" indent="0" algn="ctr">
              <a:buFont typeface="System Font Regular"/>
              <a:buNone/>
            </a:pPr>
            <a:r>
              <a:rPr lang="tr-TR" sz="3600" b="1">
                <a:solidFill>
                  <a:srgbClr val="002060"/>
                </a:solidFill>
              </a:rPr>
              <a:t>Dinlediğiniz için Teşekkür Ederim</a:t>
            </a:r>
          </a:p>
          <a:p>
            <a:pPr marL="0" indent="0" algn="ctr">
              <a:buFont typeface="System Font Regular"/>
              <a:buNone/>
            </a:pPr>
            <a:endParaRPr lang="tr-TR" sz="3600" b="1">
              <a:solidFill>
                <a:srgbClr val="002060"/>
              </a:solidFill>
            </a:endParaRPr>
          </a:p>
          <a:p>
            <a:pPr marL="0" indent="0" algn="ctr">
              <a:buFont typeface="System Font Regular"/>
              <a:buNone/>
            </a:pPr>
            <a:r>
              <a:rPr lang="tr-TR">
                <a:solidFill>
                  <a:srgbClr val="002060"/>
                </a:solidFill>
              </a:rPr>
              <a:t>Rifat Ünal Sayman</a:t>
            </a:r>
          </a:p>
          <a:p>
            <a:pPr marL="0" indent="0" algn="ctr">
              <a:buFont typeface="System Font Regular"/>
              <a:buNone/>
            </a:pPr>
            <a:r>
              <a:rPr lang="tr-TR">
                <a:solidFill>
                  <a:srgbClr val="002060"/>
                </a:solidFill>
                <a:hlinkClick r:id="rId2"/>
              </a:rPr>
              <a:t>rsayman@rec.org</a:t>
            </a:r>
            <a:endParaRPr lang="tr-TR">
              <a:solidFill>
                <a:srgbClr val="002060"/>
              </a:solidFill>
            </a:endParaRPr>
          </a:p>
          <a:p>
            <a:pPr marL="0" indent="0" algn="ctr">
              <a:buFont typeface="System Font Regular"/>
              <a:buNone/>
            </a:pPr>
            <a:r>
              <a:rPr lang="tr-TR">
                <a:solidFill>
                  <a:srgbClr val="002060"/>
                </a:solidFill>
                <a:hlinkClick r:id="rId3"/>
              </a:rPr>
              <a:t>unalsayman@gmail.com</a:t>
            </a:r>
            <a:endParaRPr lang="tr-TR">
              <a:solidFill>
                <a:srgbClr val="002060"/>
              </a:solidFill>
            </a:endParaRPr>
          </a:p>
          <a:p>
            <a:pPr marL="0" indent="0">
              <a:buFont typeface="System Font Regular"/>
              <a:buNone/>
            </a:pP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35EF6E5C-03D6-734A-B9E9-872C438F9D1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5475" y="5270104"/>
            <a:ext cx="2032769" cy="10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12391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1457</TotalTime>
  <Words>1086</Words>
  <Application>Microsoft Office PowerPoint</Application>
  <PresentationFormat>Özel</PresentationFormat>
  <Paragraphs>207</Paragraphs>
  <Slides>19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Slayt Başlıkları</vt:lpstr>
      </vt:variant>
      <vt:variant>
        <vt:i4>19</vt:i4>
      </vt:variant>
    </vt:vector>
  </HeadingPairs>
  <TitlesOfParts>
    <vt:vector size="20" baseType="lpstr">
      <vt:lpstr>Office Theme</vt:lpstr>
      <vt:lpstr>PowerPoint Sunusu</vt:lpstr>
      <vt:lpstr>Avrupa Ülkelerinde Evsel Atık Miktarı (2016)</vt:lpstr>
      <vt:lpstr>Avrupa Birliği Ülkeleri ve Türkiye’de Evsel Atıkların Yönetimi (2016)</vt:lpstr>
      <vt:lpstr>Avrupa Ülkelerinde Geri Dönüşüm Tesisleri (2016)</vt:lpstr>
      <vt:lpstr>Döngüsel Ekonomi Sektörünün GSYİH’daki Payı (2015)</vt:lpstr>
      <vt:lpstr>Döngüsel Ekonomi Sektörü Çalışanlarının Toplam İşgücüne Oranı (2008 - 2015)</vt:lpstr>
      <vt:lpstr>Seçilmiş Göstergeler</vt:lpstr>
      <vt:lpstr>2025 Nüfus Öngörüsü</vt:lpstr>
      <vt:lpstr>Nüfus Artışına Göre 2016 -2025 Oluşan Evsel Atık Miktarı</vt:lpstr>
      <vt:lpstr>Büyükşehirlerde Evsel Atıkların Yönetimi (2016)</vt:lpstr>
      <vt:lpstr>Evsel Atık Geri Kazanım Oranları (2016)</vt:lpstr>
      <vt:lpstr>Lisanslı Ambalaj Atığı Tesisleri</vt:lpstr>
      <vt:lpstr>Ambalaj Atığı Toplama Ayırma Tesisleri (2018)</vt:lpstr>
      <vt:lpstr>Ambalaj Atıkları Geri Dönüşüm Tesisleri (2018)</vt:lpstr>
      <vt:lpstr>Biyokütleden Elektrik Üretimi</vt:lpstr>
      <vt:lpstr>AEEE ve Atık Lastik İşleme Tesisleri (2018)</vt:lpstr>
      <vt:lpstr>Geri Dönüşüm ve İkincil Hammadde Patent Sayıları (2000 – 2013)</vt:lpstr>
      <vt:lpstr>Çıkarım</vt:lpstr>
      <vt:lpstr>PowerPoint Sunusu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Rifat Ünal Sayman</dc:creator>
  <cp:lastModifiedBy>HP</cp:lastModifiedBy>
  <cp:revision>46</cp:revision>
  <dcterms:created xsi:type="dcterms:W3CDTF">2018-10-06T19:45:47Z</dcterms:created>
  <dcterms:modified xsi:type="dcterms:W3CDTF">2018-11-20T07:43:08Z</dcterms:modified>
</cp:coreProperties>
</file>