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6" r:id="rId3"/>
    <p:sldId id="257" r:id="rId4"/>
    <p:sldId id="258" r:id="rId5"/>
    <p:sldId id="261" r:id="rId6"/>
    <p:sldId id="260" r:id="rId7"/>
    <p:sldId id="269" r:id="rId8"/>
    <p:sldId id="263" r:id="rId9"/>
    <p:sldId id="265" r:id="rId10"/>
    <p:sldId id="268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339933"/>
    <a:srgbClr val="00CC00"/>
    <a:srgbClr val="B17E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0" autoAdjust="0"/>
    <p:restoredTop sz="94660"/>
  </p:normalViewPr>
  <p:slideViewPr>
    <p:cSldViewPr snapToGrid="0" showGuides="1">
      <p:cViewPr>
        <p:scale>
          <a:sx n="51" d="100"/>
          <a:sy n="51" d="100"/>
        </p:scale>
        <p:origin x="-88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148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100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12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507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490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760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221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76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350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410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74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96583-6AB2-4AA4-B2B3-92B73F1A5BD8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FCD29-46FA-47B8-85AE-D3E5E280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05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5719" y="273152"/>
            <a:ext cx="9023689" cy="6046591"/>
            <a:chOff x="201303" y="273152"/>
            <a:chExt cx="9023689" cy="6046591"/>
          </a:xfrm>
        </p:grpSpPr>
        <p:sp>
          <p:nvSpPr>
            <p:cNvPr id="2" name="Rectangle 1"/>
            <p:cNvSpPr/>
            <p:nvPr/>
          </p:nvSpPr>
          <p:spPr>
            <a:xfrm>
              <a:off x="394262" y="3888308"/>
              <a:ext cx="8626643" cy="2431435"/>
            </a:xfrm>
            <a:prstGeom prst="rect">
              <a:avLst/>
            </a:prstGeom>
            <a:solidFill>
              <a:srgbClr val="FFFF00">
                <a:alpha val="32000"/>
              </a:srgbClr>
            </a:solidFill>
          </p:spPr>
          <p:txBody>
            <a:bodyPr wrap="square">
              <a:spAutoFit/>
            </a:bodyPr>
            <a:lstStyle/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Muharrem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Yamaç</a:t>
              </a:r>
              <a:r>
                <a:rPr lang="tr-TR" sz="20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ELDAY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Genel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Müdürü</a:t>
              </a:r>
              <a:endParaRPr lang="en-US" sz="2000" b="1" i="1" dirty="0" smtClean="0">
                <a:effectLst/>
                <a:latin typeface="Times New Roman" panose="02020603050405020304" pitchFamily="18" charset="0"/>
              </a:endParaRPr>
            </a:p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Necmi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Türer</a:t>
              </a:r>
              <a:r>
                <a:rPr lang="tr-TR" sz="20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BSH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Bölgesel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İSG</a:t>
              </a:r>
              <a:r>
                <a:rPr lang="tr-TR" sz="2000" b="1" i="1" dirty="0" smtClean="0">
                  <a:effectLst/>
                  <a:latin typeface="Times New Roman" panose="02020603050405020304" pitchFamily="18" charset="0"/>
                </a:rPr>
                <a:t>,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Çevre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ve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İtfaiye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Müdürü</a:t>
              </a:r>
              <a:endParaRPr lang="en-US" sz="2000" b="1" i="1" dirty="0" smtClean="0">
                <a:effectLst/>
                <a:latin typeface="Times New Roman" panose="02020603050405020304" pitchFamily="18" charset="0"/>
              </a:endParaRPr>
            </a:p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Zeynep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Özbek</a:t>
              </a:r>
              <a:r>
                <a:rPr lang="tr-TR" sz="20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Arçelik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A.Ş.,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Kıdemli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Çevre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Uzmanı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 </a:t>
              </a:r>
              <a:endParaRPr lang="tr-TR" sz="2400" b="1" i="1" dirty="0" smtClean="0">
                <a:effectLst/>
                <a:latin typeface="Times New Roman" panose="02020603050405020304" pitchFamily="18" charset="0"/>
              </a:endParaRPr>
            </a:p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Mahir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Sav</a:t>
              </a:r>
              <a:r>
                <a:rPr lang="tr-TR" sz="20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Akademi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Çevre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A.Ş.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İş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Geliştirme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ve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Proje</a:t>
              </a:r>
              <a:r>
                <a:rPr lang="en-US" sz="20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000" b="1" i="1" dirty="0" err="1" smtClean="0">
                  <a:effectLst/>
                  <a:latin typeface="Times New Roman" panose="02020603050405020304" pitchFamily="18" charset="0"/>
                </a:rPr>
                <a:t>Yöneticisi</a:t>
              </a:r>
              <a:endParaRPr lang="en-US" sz="2000" dirty="0">
                <a:effectLst/>
                <a:latin typeface="Times New Roman" panose="02020603050405020304" pitchFamily="18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201303" y="375809"/>
              <a:ext cx="9023689" cy="301621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tr-TR" sz="3200" b="1" dirty="0" smtClean="0">
                  <a:solidFill>
                    <a:srgbClr val="FF0000"/>
                  </a:solidFill>
                  <a:effectLst/>
                  <a:latin typeface="Algerian" panose="04020705040A02060702" pitchFamily="82" charset="0"/>
                </a:rPr>
                <a:t>                                   </a:t>
              </a:r>
              <a:r>
                <a:rPr lang="tr-TR" sz="3600" b="1" dirty="0" smtClean="0">
                  <a:effectLst/>
                  <a:latin typeface="Algerian" panose="04020705040A02060702" pitchFamily="82" charset="0"/>
                </a:rPr>
                <a:t>9</a:t>
              </a:r>
              <a:r>
                <a:rPr lang="en-US" sz="3600" b="1" dirty="0" smtClean="0">
                  <a:effectLst/>
                  <a:latin typeface="Algerian" panose="04020705040A02060702" pitchFamily="82" charset="0"/>
                </a:rPr>
                <a:t>.</a:t>
              </a:r>
              <a:r>
                <a:rPr lang="en-US" sz="3200" b="1" dirty="0" smtClean="0">
                  <a:solidFill>
                    <a:srgbClr val="FF0000"/>
                  </a:solidFill>
                  <a:effectLst/>
                  <a:latin typeface="Algerian" panose="04020705040A02060702" pitchFamily="82" charset="0"/>
                </a:rPr>
                <a:t> </a:t>
              </a:r>
              <a:endParaRPr lang="en-US" sz="3200" dirty="0" smtClean="0">
                <a:effectLst/>
                <a:latin typeface="Algerian" panose="04020705040A02060702" pitchFamily="82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n-US" sz="1600" b="1" i="1" dirty="0" smtClean="0">
                  <a:effectLst/>
                </a:rPr>
                <a:t>18 </a:t>
              </a:r>
              <a:r>
                <a:rPr lang="en-US" sz="1600" b="1" i="1" dirty="0" err="1" smtClean="0">
                  <a:effectLst/>
                </a:rPr>
                <a:t>Ekim</a:t>
              </a:r>
              <a:r>
                <a:rPr lang="en-US" sz="1600" b="1" i="1" dirty="0" smtClean="0">
                  <a:effectLst/>
                </a:rPr>
                <a:t> 2018</a:t>
              </a:r>
              <a:r>
                <a:rPr lang="tr-TR" sz="1600" b="1" i="1" dirty="0" smtClean="0">
                  <a:effectLst/>
                </a:rPr>
                <a:t>, </a:t>
              </a:r>
              <a:r>
                <a:rPr lang="en-US" sz="1600" b="1" i="1" dirty="0" err="1" smtClean="0"/>
                <a:t>Perşembe</a:t>
              </a:r>
              <a:r>
                <a:rPr lang="en-US" sz="1600" b="1" i="1" dirty="0" smtClean="0"/>
                <a:t> </a:t>
              </a:r>
              <a:r>
                <a:rPr lang="tr-TR" sz="1600" b="1" i="1" dirty="0" smtClean="0"/>
                <a:t>     </a:t>
              </a:r>
              <a:r>
                <a:rPr lang="en-US" sz="1600" b="1" i="1" dirty="0" smtClean="0"/>
                <a:t>10:30 </a:t>
              </a:r>
              <a:r>
                <a:rPr lang="en-US" sz="1600" b="1" i="1" dirty="0" smtClean="0">
                  <a:effectLst/>
                </a:rPr>
                <a:t>– 11:30 </a:t>
              </a:r>
              <a:endParaRPr lang="tr-TR" sz="1600" b="1" i="1" dirty="0" smtClean="0">
                <a:effectLst/>
              </a:endParaRPr>
            </a:p>
            <a:p>
              <a:pPr>
                <a:spcAft>
                  <a:spcPts val="0"/>
                </a:spcAft>
              </a:pPr>
              <a:endParaRPr lang="tr-TR" sz="1600" b="1" dirty="0" smtClean="0">
                <a:solidFill>
                  <a:srgbClr val="0000CC"/>
                </a:solidFill>
                <a:effectLst/>
              </a:endParaRPr>
            </a:p>
            <a:p>
              <a:pPr>
                <a:spcAft>
                  <a:spcPts val="0"/>
                </a:spcAft>
              </a:pPr>
              <a:r>
                <a:rPr lang="en-US" sz="2400" b="1" dirty="0" smtClean="0">
                  <a:solidFill>
                    <a:srgbClr val="0000CC"/>
                  </a:solidFill>
                  <a:effectLst/>
                  <a:latin typeface="Arial Black" panose="020B0A04020102020204" pitchFamily="34" charset="0"/>
                </a:rPr>
                <a:t>3. PANEL</a:t>
              </a:r>
              <a:endParaRPr lang="en-US" sz="2400" dirty="0" smtClean="0">
                <a:effectLst/>
                <a:latin typeface="Arial Black" panose="020B0A04020102020204" pitchFamily="34" charset="0"/>
              </a:endParaRPr>
            </a:p>
            <a:p>
              <a:pPr>
                <a:spcAft>
                  <a:spcPts val="0"/>
                </a:spcAft>
              </a:pPr>
              <a:r>
                <a:rPr lang="en-US" sz="2800" b="1" dirty="0" smtClean="0">
                  <a:solidFill>
                    <a:srgbClr val="339933"/>
                  </a:solidFill>
                  <a:effectLst/>
                </a:rPr>
                <a:t>“</a:t>
              </a:r>
              <a:r>
                <a:rPr lang="en-US" sz="2600" b="1" i="1" dirty="0" err="1" smtClean="0">
                  <a:solidFill>
                    <a:srgbClr val="3399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Alternatif</a:t>
              </a:r>
              <a:r>
                <a:rPr lang="en-US" sz="2600" b="1" dirty="0" smtClean="0">
                  <a:solidFill>
                    <a:srgbClr val="3399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600" b="1" u="sng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Değerli</a:t>
              </a:r>
              <a:r>
                <a:rPr lang="en-US" sz="2600" b="1" u="sng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Metal </a:t>
              </a:r>
              <a:r>
                <a:rPr lang="en-US" sz="2600" b="1" u="sng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Kaynağı</a:t>
              </a:r>
              <a:r>
                <a:rPr lang="en-US" sz="2600" b="1" u="sng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600" b="1" u="sng" dirty="0" err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Olarak</a:t>
              </a:r>
              <a:r>
                <a:rPr lang="en-US" sz="2600" b="1" u="sng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en-US" sz="2600" b="1" dirty="0" err="1" smtClean="0">
                  <a:solidFill>
                    <a:srgbClr val="3399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Elektronik</a:t>
              </a:r>
              <a:r>
                <a:rPr lang="en-US" sz="2600" b="1" dirty="0" smtClean="0">
                  <a:solidFill>
                    <a:srgbClr val="3399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 </a:t>
              </a:r>
              <a:r>
                <a:rPr lang="en-US" sz="2600" b="1" dirty="0" err="1" smtClean="0">
                  <a:solidFill>
                    <a:srgbClr val="3399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Atıklar</a:t>
              </a:r>
              <a:r>
                <a:rPr lang="en-US" sz="2600" b="1" dirty="0" smtClean="0">
                  <a:solidFill>
                    <a:srgbClr val="339933"/>
                  </a:solidFill>
                  <a:effectLst/>
                </a:rPr>
                <a:t>”</a:t>
              </a:r>
              <a:endParaRPr lang="en-US" sz="2600" dirty="0" smtClean="0">
                <a:solidFill>
                  <a:srgbClr val="339933"/>
                </a:solidFill>
                <a:effectLst/>
              </a:endParaRPr>
            </a:p>
            <a:p>
              <a:pPr>
                <a:spcAft>
                  <a:spcPts val="0"/>
                </a:spcAft>
              </a:pPr>
              <a:endParaRPr lang="tr-TR" sz="2400" u="sng" dirty="0" smtClean="0">
                <a:solidFill>
                  <a:srgbClr val="339933"/>
                </a:solidFill>
                <a:effectLst/>
              </a:endParaRPr>
            </a:p>
            <a:p>
              <a:pPr>
                <a:spcAft>
                  <a:spcPts val="0"/>
                </a:spcAft>
              </a:pPr>
              <a:endParaRPr lang="tr-TR" sz="2400" u="sng" dirty="0">
                <a:solidFill>
                  <a:srgbClr val="339933"/>
                </a:solidFill>
              </a:endParaRPr>
            </a:p>
            <a:p>
              <a:pPr>
                <a:spcAft>
                  <a:spcPts val="0"/>
                </a:spcAft>
              </a:pPr>
              <a:r>
                <a:rPr lang="en-US" b="1" u="sng" dirty="0" err="1" smtClean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Oturum</a:t>
              </a:r>
              <a:r>
                <a:rPr lang="en-US" b="1" u="sng" dirty="0" smtClean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b="1" u="sng" dirty="0" err="1" smtClean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Başkanı</a:t>
              </a:r>
              <a:r>
                <a:rPr lang="en-US" b="1" u="sng" dirty="0" smtClean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  <a:r>
                <a:rPr lang="tr-TR" b="1" dirty="0" smtClean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r>
                <a:rPr lang="tr-TR" sz="2000" b="1" dirty="0" smtClean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Dr.</a:t>
              </a:r>
              <a:r>
                <a:rPr lang="tr-TR" b="1" dirty="0" smtClean="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Caner Zanbak</a:t>
              </a:r>
              <a:endParaRPr lang="en-US" sz="280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5122" name="Picture 2" descr="http://www.turktay.com/images/logo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0617" y="273152"/>
              <a:ext cx="1524000" cy="666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8802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6285" y="1418567"/>
            <a:ext cx="7806519" cy="288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tr-TR" b="1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Atık EEE Kategorileri:</a:t>
            </a:r>
          </a:p>
          <a:p>
            <a:pPr marL="342900" indent="-342900" fontAlgn="base">
              <a:buFont typeface="+mj-lt"/>
              <a:buAutoNum type="arabicPeriod"/>
            </a:pPr>
            <a:endParaRPr lang="tr-TR" b="0" i="0" dirty="0" smtClean="0">
              <a:solidFill>
                <a:srgbClr val="000000"/>
              </a:solidFill>
              <a:effectLst/>
              <a:latin typeface="inherit"/>
            </a:endParaRPr>
          </a:p>
          <a:p>
            <a:pPr marL="34290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Buzdolabı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/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Soğutucular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/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İklimlendirme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cihazları</a:t>
            </a:r>
            <a:endParaRPr lang="en-US" sz="1600" b="1" i="0" dirty="0" smtClean="0">
              <a:solidFill>
                <a:srgbClr val="000000"/>
              </a:solidFill>
              <a:effectLst/>
              <a:latin typeface="inherit"/>
            </a:endParaRPr>
          </a:p>
          <a:p>
            <a:pPr marL="34290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Büyük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beyaz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eşyalar</a:t>
            </a:r>
            <a:endParaRPr lang="en-US" sz="1600" b="1" i="0" dirty="0" smtClean="0">
              <a:solidFill>
                <a:srgbClr val="000000"/>
              </a:solidFill>
              <a:effectLst/>
              <a:latin typeface="inherit"/>
            </a:endParaRPr>
          </a:p>
          <a:p>
            <a:pPr marL="34290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Televizyon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ve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monitörler</a:t>
            </a:r>
            <a:endParaRPr lang="en-US" sz="1600" b="1" i="0" dirty="0" smtClean="0">
              <a:solidFill>
                <a:srgbClr val="000000"/>
              </a:solidFill>
              <a:effectLst/>
              <a:latin typeface="inherit"/>
            </a:endParaRPr>
          </a:p>
          <a:p>
            <a:pPr marL="34290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Bilişim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ve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telekomünikasyon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ve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tüketici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ekipmanları</a:t>
            </a:r>
            <a:endParaRPr lang="en-US" sz="1600" b="1" i="0" dirty="0" smtClean="0">
              <a:solidFill>
                <a:srgbClr val="000000"/>
              </a:solidFill>
              <a:effectLst/>
              <a:latin typeface="inherit"/>
            </a:endParaRPr>
          </a:p>
          <a:p>
            <a:pPr marL="34290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Aydınlatma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ekipmanları</a:t>
            </a:r>
            <a:endParaRPr lang="en-US" sz="1600" b="1" i="0" dirty="0" smtClean="0">
              <a:solidFill>
                <a:srgbClr val="000000"/>
              </a:solidFill>
              <a:effectLst/>
              <a:latin typeface="inherit"/>
            </a:endParaRPr>
          </a:p>
          <a:p>
            <a:pPr marL="342900" indent="-342900" fontAlgn="base">
              <a:spcAft>
                <a:spcPts val="800"/>
              </a:spcAft>
              <a:buFont typeface="+mj-lt"/>
              <a:buAutoNum type="arabicPeriod"/>
            </a:pP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Küçük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ev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aletleri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,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elektrikli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ve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elektronik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aletler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,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oyuncaklar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,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spor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ve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eğlence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ekipmanları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,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izleme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ve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kontrol</a:t>
            </a:r>
            <a:r>
              <a:rPr lang="en-US" sz="1600" b="1" i="0" dirty="0" smtClean="0">
                <a:solidFill>
                  <a:srgbClr val="000000"/>
                </a:solidFill>
                <a:effectLst/>
                <a:latin typeface="inherit"/>
              </a:rPr>
              <a:t> </a:t>
            </a:r>
            <a:r>
              <a:rPr lang="en-US" sz="1600" b="1" i="0" dirty="0" err="1" smtClean="0">
                <a:solidFill>
                  <a:srgbClr val="000000"/>
                </a:solidFill>
                <a:effectLst/>
                <a:latin typeface="inherit"/>
              </a:rPr>
              <a:t>aletleri</a:t>
            </a:r>
            <a:endParaRPr lang="en-US" sz="1600" b="1" i="0" dirty="0">
              <a:solidFill>
                <a:srgbClr val="000000"/>
              </a:solidFill>
              <a:effectLst/>
              <a:latin typeface="inheri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0156" y="676534"/>
            <a:ext cx="80999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nn-NO" b="1" i="0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Atık Elektrikli ve Elektronik Eşya (AEEE)</a:t>
            </a:r>
            <a:r>
              <a:rPr lang="tr-TR" b="1" i="0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Kontrolü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Yönetmeliği</a:t>
            </a:r>
            <a:r>
              <a:rPr lang="nn-NO" b="1" i="0" dirty="0" smtClean="0">
                <a:solidFill>
                  <a:srgbClr val="63A744"/>
                </a:solidFill>
                <a:effectLst/>
                <a:latin typeface="Arial Black" panose="020B0A04020102020204" pitchFamily="34" charset="0"/>
              </a:rPr>
              <a:t> </a:t>
            </a:r>
            <a:endParaRPr lang="nn-NO" b="1" i="0" dirty="0">
              <a:solidFill>
                <a:srgbClr val="63A744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77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32519" y="376656"/>
            <a:ext cx="8632459" cy="6288838"/>
            <a:chOff x="401052" y="-136477"/>
            <a:chExt cx="8632459" cy="6288838"/>
          </a:xfrm>
        </p:grpSpPr>
        <p:pic>
          <p:nvPicPr>
            <p:cNvPr id="1026" name="Picture 2" descr="Ä°lgili resim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327" y="30041"/>
              <a:ext cx="3415553" cy="21478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Ä°lgili resim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1299" y="2271010"/>
              <a:ext cx="2866027" cy="19106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Ä°lgili resim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5896" y="-136477"/>
              <a:ext cx="3887615" cy="2267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https://www.switchafricagreen.org/images/HanisaWaste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52" y="2345591"/>
              <a:ext cx="2762039" cy="17815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18230" y="4318835"/>
              <a:ext cx="2844606" cy="183352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3332578" y="1601928"/>
            <a:ext cx="2169864" cy="3236504"/>
            <a:chOff x="3332578" y="1588281"/>
            <a:chExt cx="2169864" cy="323650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332578" y="2711647"/>
              <a:ext cx="2169864" cy="2113138"/>
            </a:xfrm>
            <a:prstGeom prst="rect">
              <a:avLst/>
            </a:prstGeom>
          </p:spPr>
        </p:pic>
        <p:pic>
          <p:nvPicPr>
            <p:cNvPr id="1034" name="Picture 10" descr="Question Mark on Facebook 2.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3050" y="1588281"/>
              <a:ext cx="1524000" cy="1524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83808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39020" y="493471"/>
            <a:ext cx="8463619" cy="5644712"/>
            <a:chOff x="475664" y="727387"/>
            <a:chExt cx="8463619" cy="5644712"/>
          </a:xfrm>
        </p:grpSpPr>
        <p:pic>
          <p:nvPicPr>
            <p:cNvPr id="2050" name="Picture 2" descr="Ä°lgili resim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1958" y="3795113"/>
              <a:ext cx="4207325" cy="25769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Guiyu, China, One of the Worlds Most Polluted Citie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664" y="736678"/>
              <a:ext cx="3888000" cy="2581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1612" y="3803722"/>
              <a:ext cx="3795915" cy="2544392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22874" y="727387"/>
              <a:ext cx="4116576" cy="25668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337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629205" y="1258057"/>
            <a:ext cx="7637929" cy="3912177"/>
            <a:chOff x="629205" y="862265"/>
            <a:chExt cx="7637929" cy="391217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9205" y="904457"/>
              <a:ext cx="7637929" cy="3869985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2213811" y="1299411"/>
              <a:ext cx="986589" cy="63767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2999874" y="862265"/>
              <a:ext cx="3144252" cy="4010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 smtClean="0">
                  <a:solidFill>
                    <a:srgbClr val="0070C0"/>
                  </a:solidFill>
                </a:rPr>
                <a:t>Elementlerin Periyodik Tablosu</a:t>
              </a:r>
              <a:endParaRPr lang="en-US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204934" y="1832266"/>
            <a:ext cx="7087809" cy="3892803"/>
            <a:chOff x="1204934" y="1436474"/>
            <a:chExt cx="7087809" cy="3892803"/>
          </a:xfrm>
        </p:grpSpPr>
        <p:grpSp>
          <p:nvGrpSpPr>
            <p:cNvPr id="7" name="Group 6"/>
            <p:cNvGrpSpPr/>
            <p:nvPr/>
          </p:nvGrpSpPr>
          <p:grpSpPr>
            <a:xfrm>
              <a:off x="4668873" y="3789333"/>
              <a:ext cx="3623870" cy="558293"/>
              <a:chOff x="5354667" y="4378883"/>
              <a:chExt cx="3623870" cy="558293"/>
            </a:xfrm>
          </p:grpSpPr>
          <p:sp>
            <p:nvSpPr>
              <p:cNvPr id="52" name="Rounded Rectangle 51"/>
              <p:cNvSpPr/>
              <p:nvPr/>
            </p:nvSpPr>
            <p:spPr>
              <a:xfrm>
                <a:off x="5354667" y="4597542"/>
                <a:ext cx="3623870" cy="339634"/>
              </a:xfrm>
              <a:prstGeom prst="roundRect">
                <a:avLst>
                  <a:gd name="adj" fmla="val 41667"/>
                </a:avLst>
              </a:prstGeom>
              <a:solidFill>
                <a:srgbClr val="FFFF00">
                  <a:alpha val="53000"/>
                </a:srgbClr>
              </a:solidFill>
              <a:ln w="34925">
                <a:solidFill>
                  <a:srgbClr val="7030A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6181655" y="4378883"/>
                <a:ext cx="1891535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r-TR" sz="1000" b="1" i="1" dirty="0" smtClean="0">
                    <a:solidFill>
                      <a:srgbClr val="2A2A2A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Ağır Nadir Toprak Elementleri</a:t>
                </a:r>
                <a:endParaRPr lang="en-US" sz="10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2257702" y="3797355"/>
              <a:ext cx="2473235" cy="545916"/>
              <a:chOff x="2943496" y="4386905"/>
              <a:chExt cx="2473235" cy="545916"/>
            </a:xfrm>
          </p:grpSpPr>
          <p:sp>
            <p:nvSpPr>
              <p:cNvPr id="50" name="Rounded Rectangle 49"/>
              <p:cNvSpPr/>
              <p:nvPr/>
            </p:nvSpPr>
            <p:spPr>
              <a:xfrm>
                <a:off x="2943496" y="4593187"/>
                <a:ext cx="2473235" cy="339634"/>
              </a:xfrm>
              <a:prstGeom prst="roundRect">
                <a:avLst>
                  <a:gd name="adj" fmla="val 41667"/>
                </a:avLst>
              </a:prstGeom>
              <a:solidFill>
                <a:srgbClr val="FFFF00">
                  <a:alpha val="29000"/>
                </a:srgbClr>
              </a:solidFill>
              <a:ln w="34925">
                <a:solidFill>
                  <a:srgbClr val="B17ED8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3037402" y="4386905"/>
                <a:ext cx="1891535" cy="246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tr-TR" sz="1000" b="1" i="1" dirty="0" smtClean="0">
                    <a:solidFill>
                      <a:srgbClr val="2A2A2A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Hafif Nadir Toprak Elementleri</a:t>
                </a:r>
                <a:endParaRPr lang="en-US" sz="10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1204934" y="1436474"/>
              <a:ext cx="6153562" cy="2328009"/>
              <a:chOff x="1890728" y="2026024"/>
              <a:chExt cx="6153562" cy="2328009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5846657" y="3630706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5851139" y="3247465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5465657" y="3626223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864336" y="3635749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6250580" y="2828365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5842175" y="2846295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5456692" y="2837330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3492899" y="3621742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5049111" y="2823153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6636906" y="2443926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7033855" y="3239646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6218692" y="3599330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467325" y="3250279"/>
                <a:ext cx="242047" cy="336176"/>
              </a:xfrm>
              <a:prstGeom prst="ellipse">
                <a:avLst/>
              </a:prstGeom>
              <a:solidFill>
                <a:schemeClr val="accent1">
                  <a:alpha val="31000"/>
                </a:schemeClr>
              </a:solidFill>
              <a:ln w="22225">
                <a:solidFill>
                  <a:srgbClr val="00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3054711" y="3635749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3073761" y="2845174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4259904" y="2826124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652474" y="3627996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1902186" y="2026024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3479350" y="3229013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2313312" y="3617362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2284958" y="2451326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2309768" y="4017857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7009763" y="2828109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7027180" y="2436223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6648358" y="2832463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6225991" y="3260912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6635294" y="2044337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Oval 41"/>
              <p:cNvSpPr/>
              <p:nvPr/>
            </p:nvSpPr>
            <p:spPr>
              <a:xfrm>
                <a:off x="7802243" y="2828108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3870323" y="2832462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4675865" y="2810692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7432129" y="2815046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2681602" y="3234785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Oval 46"/>
              <p:cNvSpPr/>
              <p:nvPr/>
            </p:nvSpPr>
            <p:spPr>
              <a:xfrm>
                <a:off x="2703374" y="2849880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1890728" y="4015223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7031077" y="3617151"/>
                <a:ext cx="242047" cy="336176"/>
              </a:xfrm>
              <a:prstGeom prst="ellipse">
                <a:avLst/>
              </a:prstGeom>
              <a:solidFill>
                <a:srgbClr val="00B050">
                  <a:alpha val="31000"/>
                </a:srgbClr>
              </a:solidFill>
              <a:ln w="222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230529" y="4993101"/>
              <a:ext cx="3100839" cy="336176"/>
              <a:chOff x="1916329" y="5017164"/>
              <a:chExt cx="3100839" cy="336176"/>
            </a:xfrm>
          </p:grpSpPr>
          <p:grpSp>
            <p:nvGrpSpPr>
              <p:cNvPr id="11" name="Group 10"/>
              <p:cNvGrpSpPr/>
              <p:nvPr/>
            </p:nvGrpSpPr>
            <p:grpSpPr>
              <a:xfrm>
                <a:off x="1916329" y="5017164"/>
                <a:ext cx="514363" cy="336176"/>
                <a:chOff x="207852" y="3429000"/>
                <a:chExt cx="514363" cy="336176"/>
              </a:xfrm>
            </p:grpSpPr>
            <p:sp>
              <p:nvSpPr>
                <p:cNvPr id="13" name="Oval 12"/>
                <p:cNvSpPr/>
                <p:nvPr/>
              </p:nvSpPr>
              <p:spPr>
                <a:xfrm>
                  <a:off x="207852" y="3429000"/>
                  <a:ext cx="242047" cy="336176"/>
                </a:xfrm>
                <a:prstGeom prst="ellipse">
                  <a:avLst/>
                </a:prstGeom>
                <a:solidFill>
                  <a:srgbClr val="00B050">
                    <a:alpha val="31000"/>
                  </a:srgbClr>
                </a:solidFill>
                <a:ln w="22225"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480168" y="3429000"/>
                  <a:ext cx="242047" cy="336176"/>
                </a:xfrm>
                <a:prstGeom prst="ellipse">
                  <a:avLst/>
                </a:prstGeom>
                <a:solidFill>
                  <a:srgbClr val="B17ED8">
                    <a:alpha val="31000"/>
                  </a:srgbClr>
                </a:solidFill>
                <a:ln w="22225">
                  <a:solidFill>
                    <a:srgbClr val="7030A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2" name="TextBox 11"/>
              <p:cNvSpPr txBox="1"/>
              <p:nvPr/>
            </p:nvSpPr>
            <p:spPr>
              <a:xfrm>
                <a:off x="2370221" y="5043639"/>
                <a:ext cx="264694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 smtClean="0"/>
                  <a:t>Elektronik Eşyalarda Kullanılanlar </a:t>
                </a:r>
                <a:endParaRPr lang="en-US" sz="1400" b="1" dirty="0"/>
              </a:p>
            </p:txBody>
          </p:sp>
        </p:grpSp>
      </p:grpSp>
      <p:grpSp>
        <p:nvGrpSpPr>
          <p:cNvPr id="54" name="Group 53"/>
          <p:cNvGrpSpPr/>
          <p:nvPr/>
        </p:nvGrpSpPr>
        <p:grpSpPr>
          <a:xfrm>
            <a:off x="1607533" y="1506705"/>
            <a:ext cx="6995045" cy="4248524"/>
            <a:chOff x="1607533" y="1110913"/>
            <a:chExt cx="6995045" cy="4248524"/>
          </a:xfrm>
        </p:grpSpPr>
        <p:grpSp>
          <p:nvGrpSpPr>
            <p:cNvPr id="55" name="Group 54"/>
            <p:cNvGrpSpPr/>
            <p:nvPr/>
          </p:nvGrpSpPr>
          <p:grpSpPr>
            <a:xfrm>
              <a:off x="1607533" y="1110913"/>
              <a:ext cx="6549885" cy="2189749"/>
              <a:chOff x="2293327" y="1700463"/>
              <a:chExt cx="6549885" cy="2189749"/>
            </a:xfrm>
          </p:grpSpPr>
          <p:sp>
            <p:nvSpPr>
              <p:cNvPr id="59" name="Oval 58"/>
              <p:cNvSpPr/>
              <p:nvPr/>
            </p:nvSpPr>
            <p:spPr>
              <a:xfrm>
                <a:off x="2309369" y="3661610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7430811" y="3274592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7438831" y="2486525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Oval 61"/>
              <p:cNvSpPr/>
              <p:nvPr/>
            </p:nvSpPr>
            <p:spPr>
              <a:xfrm>
                <a:off x="8228907" y="2097505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Oval 62"/>
              <p:cNvSpPr/>
              <p:nvPr/>
            </p:nvSpPr>
            <p:spPr>
              <a:xfrm>
                <a:off x="6648758" y="2887578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Oval 63"/>
              <p:cNvSpPr/>
              <p:nvPr/>
            </p:nvSpPr>
            <p:spPr>
              <a:xfrm>
                <a:off x="7041791" y="2883568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Oval 64"/>
              <p:cNvSpPr/>
              <p:nvPr/>
            </p:nvSpPr>
            <p:spPr>
              <a:xfrm>
                <a:off x="2293327" y="2490537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2710421" y="2883567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7" name="Oval 66"/>
              <p:cNvSpPr/>
              <p:nvPr/>
            </p:nvSpPr>
            <p:spPr>
              <a:xfrm>
                <a:off x="7435516" y="3661610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8" name="Oval 67"/>
              <p:cNvSpPr/>
              <p:nvPr/>
            </p:nvSpPr>
            <p:spPr>
              <a:xfrm>
                <a:off x="3075381" y="3657600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9" name="Oval 68"/>
              <p:cNvSpPr/>
              <p:nvPr/>
            </p:nvSpPr>
            <p:spPr>
              <a:xfrm>
                <a:off x="5068611" y="2871536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3484453" y="3669632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6644748" y="2065418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8625948" y="1700463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3472419" y="3262560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3877485" y="3677653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Oval 74"/>
              <p:cNvSpPr/>
              <p:nvPr/>
            </p:nvSpPr>
            <p:spPr>
              <a:xfrm>
                <a:off x="3476432" y="2867526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6636726" y="3262560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5477685" y="3641558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5461642" y="3274592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5060591" y="3264569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Oval 79"/>
              <p:cNvSpPr/>
              <p:nvPr/>
            </p:nvSpPr>
            <p:spPr>
              <a:xfrm>
                <a:off x="5068613" y="3657600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1" name="Oval 80"/>
              <p:cNvSpPr/>
              <p:nvPr/>
            </p:nvSpPr>
            <p:spPr>
              <a:xfrm>
                <a:off x="2301348" y="2065421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342014" y="5051660"/>
              <a:ext cx="3260564" cy="307777"/>
              <a:chOff x="5883435" y="5075723"/>
              <a:chExt cx="3260564" cy="307777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5883435" y="5117427"/>
                <a:ext cx="217264" cy="212559"/>
              </a:xfrm>
              <a:prstGeom prst="ellipse">
                <a:avLst/>
              </a:prstGeom>
              <a:solidFill>
                <a:srgbClr val="FFFF00">
                  <a:alpha val="52000"/>
                </a:srgbClr>
              </a:solidFill>
              <a:ln w="3175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6083968" y="5075723"/>
                <a:ext cx="306003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tr-TR" sz="1400" b="1" dirty="0" smtClean="0">
                    <a:solidFill>
                      <a:srgbClr val="7030A0"/>
                    </a:solidFill>
                  </a:rPr>
                  <a:t>AB Kritik Hammadde Liste Elementleri</a:t>
                </a:r>
                <a:endParaRPr lang="en-US" sz="1400" b="1" dirty="0">
                  <a:solidFill>
                    <a:srgbClr val="7030A0"/>
                  </a:solidFill>
                </a:endParaRPr>
              </a:p>
            </p:txBody>
          </p:sp>
        </p:grpSp>
      </p:grpSp>
      <p:sp>
        <p:nvSpPr>
          <p:cNvPr id="82" name="TextBox 81"/>
          <p:cNvSpPr txBox="1"/>
          <p:nvPr/>
        </p:nvSpPr>
        <p:spPr>
          <a:xfrm>
            <a:off x="378191" y="300250"/>
            <a:ext cx="8387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>
                <a:latin typeface="Arial Black" panose="020B0A04020102020204" pitchFamily="34" charset="0"/>
              </a:rPr>
              <a:t>Elektrikli ve Elektronik Eşyalarda kullanılan Kimyasal Elementler</a:t>
            </a:r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52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6489" y="3681663"/>
            <a:ext cx="8771021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tr-TR" sz="2400" b="1" i="0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e-atık</a:t>
            </a:r>
            <a:r>
              <a:rPr lang="tr-TR" sz="2000" b="1" i="0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 geri kazanımında GLOBAL SORUNLAR</a:t>
            </a:r>
            <a:r>
              <a:rPr lang="en-US" sz="2000" b="1" i="0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: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i="0" dirty="0" smtClean="0">
                <a:solidFill>
                  <a:srgbClr val="C00000"/>
                </a:solidFill>
                <a:effectLst/>
              </a:rPr>
              <a:t>Az Gelişmiş/Gelişmekte Olan Ülkelere İHRACAT !!!   </a:t>
            </a:r>
            <a:r>
              <a:rPr lang="tr-TR" sz="1600" b="1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tr-TR" sz="1400" b="1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Dünyada toplanan e-atıkların yaklaşık  %50-60’ı ‘</a:t>
            </a:r>
            <a:r>
              <a:rPr lang="tr-TR" sz="1400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tr-TR" sz="1400" b="1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yarı işleme’’ için gönderiliyor…..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i="0" dirty="0" smtClean="0">
                <a:solidFill>
                  <a:srgbClr val="C00000"/>
                </a:solidFill>
                <a:effectLst/>
              </a:rPr>
              <a:t>Elektronik eşyalar Geri Kazanım/Yeniden kullanılabilir olarak üretilmiyor</a:t>
            </a:r>
            <a:r>
              <a:rPr lang="tr-TR" sz="1600" i="0" dirty="0" smtClean="0">
                <a:solidFill>
                  <a:srgbClr val="C00000"/>
                </a:solidFill>
                <a:effectLst/>
              </a:rPr>
              <a:t> </a:t>
            </a:r>
            <a:r>
              <a:rPr lang="tr-TR" sz="1400" b="1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Tamir yok; model eskiyor – atılıyor..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i="0" dirty="0" smtClean="0">
                <a:solidFill>
                  <a:srgbClr val="C00000"/>
                </a:solidFill>
                <a:effectLst/>
              </a:rPr>
              <a:t>Elektronik eşyalar küçülüyor ve içeriğindeki değerli maddeler azalıyor</a:t>
            </a:r>
            <a:r>
              <a:rPr lang="tr-TR" b="1" i="0" dirty="0" smtClean="0">
                <a:solidFill>
                  <a:srgbClr val="222222"/>
                </a:solidFill>
                <a:effectLst/>
              </a:rPr>
              <a:t> </a:t>
            </a:r>
            <a:r>
              <a:rPr lang="tr-TR" sz="1400" b="1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kolay ayrılabilir hurda metal/plastik miktarı azalıyor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dirty="0" smtClean="0">
                <a:solidFill>
                  <a:srgbClr val="C00000"/>
                </a:solidFill>
              </a:rPr>
              <a:t>E-atıkların %80-85’i çöpe gidiyor </a:t>
            </a:r>
            <a:r>
              <a:rPr lang="tr-TR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(ya da evlerde !!!!) </a:t>
            </a:r>
            <a:r>
              <a:rPr lang="tr-TR" sz="1400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Toplama etkinliği zayıf, eğitim/teşvik eksikliği</a:t>
            </a:r>
            <a:endParaRPr lang="en-US" sz="1400" b="1" i="1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09964" y="429678"/>
            <a:ext cx="612407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e-atık</a:t>
            </a:r>
            <a:r>
              <a:rPr lang="tr-TR" sz="2000" b="1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 Yönetim Konuları: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tr-TR" b="1" i="1" dirty="0" smtClean="0">
                <a:solidFill>
                  <a:srgbClr val="222222"/>
                </a:solidFill>
                <a:effectLst/>
              </a:rPr>
              <a:t>Toplama ve nakliye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tr-TR" b="1" i="1" dirty="0" smtClean="0">
                <a:solidFill>
                  <a:srgbClr val="222222"/>
                </a:solidFill>
              </a:rPr>
              <a:t>Parçalama, ayıklama ve ayırma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tr-TR" b="1" i="1" dirty="0" smtClean="0">
                <a:solidFill>
                  <a:srgbClr val="222222"/>
                </a:solidFill>
              </a:rPr>
              <a:t>Geri Kazanılmış Atıkları </a:t>
            </a:r>
            <a:r>
              <a:rPr lang="tr-TR" b="1" i="1" u="sng" dirty="0" smtClean="0">
                <a:solidFill>
                  <a:srgbClr val="222222"/>
                </a:solidFill>
              </a:rPr>
              <a:t>Hammadde olarak </a:t>
            </a:r>
            <a:r>
              <a:rPr lang="tr-TR" b="1" i="1" dirty="0" smtClean="0">
                <a:solidFill>
                  <a:srgbClr val="222222"/>
                </a:solidFill>
              </a:rPr>
              <a:t>Satışa hazırlama</a:t>
            </a:r>
          </a:p>
        </p:txBody>
      </p:sp>
      <p:sp>
        <p:nvSpPr>
          <p:cNvPr id="5" name="Rectangle 4"/>
          <p:cNvSpPr/>
          <p:nvPr/>
        </p:nvSpPr>
        <p:spPr>
          <a:xfrm>
            <a:off x="1509964" y="1963271"/>
            <a:ext cx="61240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tr-TR" b="1" i="1" dirty="0" smtClean="0">
                <a:solidFill>
                  <a:srgbClr val="222222"/>
                </a:solidFill>
                <a:effectLst/>
              </a:rPr>
              <a:t>İleri </a:t>
            </a:r>
            <a:r>
              <a:rPr lang="tr-TR" b="1" i="1" dirty="0" smtClean="0">
                <a:solidFill>
                  <a:srgbClr val="222222"/>
                </a:solidFill>
              </a:rPr>
              <a:t>G</a:t>
            </a:r>
            <a:r>
              <a:rPr lang="tr-TR" b="1" i="1" dirty="0" smtClean="0">
                <a:solidFill>
                  <a:srgbClr val="222222"/>
                </a:solidFill>
                <a:effectLst/>
              </a:rPr>
              <a:t>eri Kazanım: </a:t>
            </a:r>
          </a:p>
          <a:p>
            <a:pPr marL="625475" indent="-285750">
              <a:buFont typeface="Arial" panose="020B0604020202020204" pitchFamily="34" charset="0"/>
              <a:buChar char="•"/>
            </a:pPr>
            <a:r>
              <a:rPr lang="tr-TR" sz="1600" b="1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Plastik, cam </a:t>
            </a:r>
            <a:r>
              <a:rPr lang="tr-TR" sz="1600" b="0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kırma/ergitme/kimyasal işlem</a:t>
            </a:r>
          </a:p>
          <a:p>
            <a:pPr marL="625475" indent="-285750">
              <a:buFont typeface="Arial" panose="020B0604020202020204" pitchFamily="34" charset="0"/>
              <a:buChar char="•"/>
            </a:pPr>
            <a:r>
              <a:rPr lang="tr-TR" sz="1600" b="1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Hurda metal (Alüminyum, demir, …) </a:t>
            </a:r>
            <a:r>
              <a:rPr lang="tr-TR" sz="1600" i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ısıl işlem/izabe</a:t>
            </a:r>
          </a:p>
          <a:p>
            <a:pPr marL="625475" indent="-285750">
              <a:buFont typeface="Arial" panose="020B0604020202020204" pitchFamily="34" charset="0"/>
              <a:buChar char="•"/>
            </a:pPr>
            <a:r>
              <a:rPr lang="tr-TR" sz="1600" b="1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Değerli metaller </a:t>
            </a:r>
            <a:r>
              <a:rPr lang="tr-TR" sz="1600" b="0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tr-TR" sz="1600" b="0" i="1" dirty="0" err="1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hidrometalurji</a:t>
            </a:r>
            <a:r>
              <a:rPr lang="tr-TR" sz="1600" b="0" i="1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tr-TR" sz="1600" b="0" i="1" dirty="0" err="1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rafinasyon</a:t>
            </a:r>
            <a:endParaRPr lang="en-US" sz="1600" b="0" i="1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7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023" y="1039905"/>
            <a:ext cx="8901953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r-TR" b="1" i="0" dirty="0" err="1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TÜRKİYE’de</a:t>
            </a:r>
            <a:r>
              <a:rPr lang="tr-TR" b="1" i="0" dirty="0" smtClean="0">
                <a:solidFill>
                  <a:srgbClr val="0000CC"/>
                </a:solidFill>
                <a:effectLst/>
                <a:latin typeface="Arial Black" panose="020B0A04020102020204" pitchFamily="34" charset="0"/>
              </a:rPr>
              <a:t> e-atık geri kazanımı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r-TR" b="1" i="0" dirty="0" smtClean="0">
                <a:effectLst/>
                <a:latin typeface="Arial Black" panose="020B0A04020102020204" pitchFamily="34" charset="0"/>
              </a:rPr>
              <a:t>Olası İRDELEME KONULARI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tr-TR" b="1" dirty="0">
              <a:latin typeface="Arial Black" panose="020B0A04020102020204" pitchFamily="34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tr-TR" b="1" i="0" dirty="0" smtClean="0">
              <a:effectLst/>
              <a:latin typeface="Arial Black" panose="020B0A040201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b="1" i="0" dirty="0" smtClean="0">
              <a:solidFill>
                <a:srgbClr val="0000CC"/>
              </a:solidFill>
              <a:effectLst/>
              <a:latin typeface="Arial Black" panose="020B0A04020102020204" pitchFamily="34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i="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Toplama Altyapısı - Sistemleri             -     </a:t>
            </a:r>
            <a:r>
              <a:rPr lang="tr-TR" b="1" i="0" dirty="0" smtClean="0">
                <a:solidFill>
                  <a:srgbClr val="7030A0"/>
                </a:solidFill>
                <a:effectLst/>
                <a:latin typeface="Arial Black" panose="020B0A04020102020204" pitchFamily="34" charset="0"/>
              </a:rPr>
              <a:t>Etkinliği ??</a:t>
            </a:r>
            <a:endParaRPr lang="tr-TR" b="1" i="0" dirty="0" smtClean="0">
              <a:solidFill>
                <a:srgbClr val="C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023" y="3702422"/>
            <a:ext cx="89019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Kayıtlı/</a:t>
            </a:r>
            <a:r>
              <a:rPr lang="tr-TR" b="1" i="1" dirty="0" smtClean="0">
                <a:latin typeface="Arial Black" panose="020B0A04020102020204" pitchFamily="34" charset="0"/>
              </a:rPr>
              <a:t>Kayıt dışı</a:t>
            </a:r>
            <a:r>
              <a:rPr lang="tr-TR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Toplama                    -     </a:t>
            </a:r>
            <a:r>
              <a:rPr lang="tr-TR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Haksız Rekabet ??</a:t>
            </a:r>
            <a:endParaRPr lang="tr-TR" b="1" i="0" dirty="0" smtClean="0">
              <a:solidFill>
                <a:srgbClr val="C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1023" y="4199964"/>
            <a:ext cx="89019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Kayıtlı/</a:t>
            </a:r>
            <a:r>
              <a:rPr lang="tr-TR" b="1" i="1" dirty="0" smtClean="0">
                <a:latin typeface="Arial Black" panose="020B0A04020102020204" pitchFamily="34" charset="0"/>
              </a:rPr>
              <a:t>Kayıt </a:t>
            </a:r>
            <a:r>
              <a:rPr lang="tr-TR" b="1" i="1" dirty="0">
                <a:latin typeface="Arial Black" panose="020B0A04020102020204" pitchFamily="34" charset="0"/>
              </a:rPr>
              <a:t>dışı</a:t>
            </a:r>
            <a:r>
              <a:rPr lang="tr-TR" b="1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tr-TR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Ön İşleme (ayırma)   </a:t>
            </a:r>
            <a:r>
              <a:rPr lang="tr-TR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-     </a:t>
            </a:r>
            <a:r>
              <a:rPr lang="tr-TR" b="1" dirty="0">
                <a:solidFill>
                  <a:srgbClr val="7030A0"/>
                </a:solidFill>
                <a:latin typeface="Arial Black" panose="020B0A04020102020204" pitchFamily="34" charset="0"/>
              </a:rPr>
              <a:t>Haksız </a:t>
            </a:r>
            <a:r>
              <a:rPr lang="tr-TR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Rekabet/</a:t>
            </a:r>
            <a:r>
              <a:rPr lang="tr-TR" b="1" dirty="0" smtClean="0">
                <a:solidFill>
                  <a:srgbClr val="00CC00"/>
                </a:solidFill>
                <a:latin typeface="Arial Black" panose="020B0A04020102020204" pitchFamily="34" charset="0"/>
              </a:rPr>
              <a:t>Çevre</a:t>
            </a:r>
            <a:r>
              <a:rPr lang="tr-TR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 ??</a:t>
            </a:r>
            <a:endParaRPr lang="tr-TR" b="1" i="0" dirty="0" smtClean="0">
              <a:solidFill>
                <a:srgbClr val="C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1023" y="4657163"/>
            <a:ext cx="89019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i="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Yetkili Merci Denetimleri                     </a:t>
            </a:r>
            <a:r>
              <a:rPr lang="tr-TR" b="1" i="0" dirty="0" smtClean="0">
                <a:solidFill>
                  <a:srgbClr val="7030A0"/>
                </a:solidFill>
                <a:effectLst/>
                <a:latin typeface="Arial Black" panose="020B0A04020102020204" pitchFamily="34" charset="0"/>
              </a:rPr>
              <a:t>-     Etkinlik / </a:t>
            </a:r>
            <a:r>
              <a:rPr lang="tr-TR" b="1" i="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Yeterlilik  ???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1023" y="5221940"/>
            <a:ext cx="8901953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İleri Geri Kazanım Uygulamaları </a:t>
            </a:r>
            <a:r>
              <a:rPr lang="tr-TR" b="1" i="1" dirty="0" smtClean="0"/>
              <a:t>(Yüksek Değerli Metaller)</a:t>
            </a:r>
            <a:r>
              <a:rPr lang="tr-TR" b="1" i="1" dirty="0" smtClean="0">
                <a:solidFill>
                  <a:srgbClr val="C00000"/>
                </a:solidFill>
              </a:rPr>
              <a:t>  </a:t>
            </a:r>
            <a:r>
              <a:rPr lang="tr-TR" b="1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???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i="1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……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tr-TR" b="1" i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……</a:t>
            </a:r>
            <a:endParaRPr lang="tr-TR" b="1" i="0" dirty="0" smtClean="0">
              <a:solidFill>
                <a:srgbClr val="C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4208929" y="2690614"/>
            <a:ext cx="4674363" cy="3749724"/>
          </a:xfrm>
          <a:prstGeom prst="ellipse">
            <a:avLst/>
          </a:prstGeom>
          <a:solidFill>
            <a:srgbClr val="FFFF00">
              <a:alpha val="23000"/>
            </a:srgbClr>
          </a:solidFill>
          <a:ln w="34925">
            <a:solidFill>
              <a:srgbClr val="0000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96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20311" y="375809"/>
            <a:ext cx="8915401" cy="5954404"/>
            <a:chOff x="228599" y="375809"/>
            <a:chExt cx="8915401" cy="5954404"/>
          </a:xfrm>
        </p:grpSpPr>
        <p:sp>
          <p:nvSpPr>
            <p:cNvPr id="2" name="Rectangle 1"/>
            <p:cNvSpPr/>
            <p:nvPr/>
          </p:nvSpPr>
          <p:spPr>
            <a:xfrm>
              <a:off x="240631" y="3898778"/>
              <a:ext cx="8626643" cy="2431435"/>
            </a:xfrm>
            <a:prstGeom prst="rect">
              <a:avLst/>
            </a:prstGeom>
            <a:solidFill>
              <a:srgbClr val="FFFF00">
                <a:alpha val="32000"/>
              </a:srgbClr>
            </a:solidFill>
          </p:spPr>
          <p:txBody>
            <a:bodyPr wrap="square">
              <a:spAutoFit/>
            </a:bodyPr>
            <a:lstStyle/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Muharrem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Yamaç</a:t>
              </a:r>
              <a:r>
                <a:rPr lang="tr-TR" sz="28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ELDAY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Genel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Müdürü</a:t>
              </a:r>
              <a:endParaRPr lang="en-US" sz="2400" b="1" i="1" dirty="0" smtClean="0">
                <a:effectLst/>
                <a:latin typeface="Times New Roman" panose="02020603050405020304" pitchFamily="18" charset="0"/>
              </a:endParaRPr>
            </a:p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Necmi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Türer</a:t>
              </a:r>
              <a:r>
                <a:rPr lang="tr-TR" sz="28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BSH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Bölgesel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İSG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Çevre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ve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İtfaiye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Müdürü</a:t>
              </a:r>
              <a:endParaRPr lang="en-US" sz="2400" b="1" i="1" dirty="0" smtClean="0">
                <a:effectLst/>
                <a:latin typeface="Times New Roman" panose="02020603050405020304" pitchFamily="18" charset="0"/>
              </a:endParaRPr>
            </a:p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Zeynep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Özbek</a:t>
              </a:r>
              <a:r>
                <a:rPr lang="tr-TR" sz="28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Arçelik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A.Ş.,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Kıdemli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Çevre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Uzmanı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 </a:t>
              </a:r>
              <a:endParaRPr lang="tr-TR" sz="2400" b="1" i="1" dirty="0" smtClean="0">
                <a:effectLst/>
                <a:latin typeface="Times New Roman" panose="02020603050405020304" pitchFamily="18" charset="0"/>
              </a:endParaRPr>
            </a:p>
            <a:p>
              <a:pPr>
                <a:spcBef>
                  <a:spcPts val="800"/>
                </a:spcBef>
                <a:spcAft>
                  <a:spcPts val="800"/>
                </a:spcAft>
              </a:pP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Mahir</a:t>
              </a:r>
              <a:r>
                <a:rPr lang="en-US" sz="2800" b="1" dirty="0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800" b="1" dirty="0" err="1" smtClean="0">
                  <a:solidFill>
                    <a:srgbClr val="0000CC"/>
                  </a:solidFill>
                  <a:effectLst/>
                  <a:latin typeface="Times New Roman" panose="02020603050405020304" pitchFamily="18" charset="0"/>
                </a:rPr>
                <a:t>Sav</a:t>
              </a:r>
              <a:r>
                <a:rPr lang="tr-TR" sz="2800" b="1" dirty="0" smtClean="0">
                  <a:effectLst/>
                  <a:latin typeface="Times New Roman" panose="02020603050405020304" pitchFamily="18" charset="0"/>
                </a:rPr>
                <a:t>,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Akademi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Çevre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A.Ş.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İş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Geliştirme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ve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Proje</a:t>
              </a:r>
              <a:r>
                <a:rPr lang="en-US" sz="2400" b="1" i="1" dirty="0" smtClean="0">
                  <a:effectLst/>
                  <a:latin typeface="Times New Roman" panose="02020603050405020304" pitchFamily="18" charset="0"/>
                </a:rPr>
                <a:t> </a:t>
              </a:r>
              <a:r>
                <a:rPr lang="en-US" sz="2400" b="1" i="1" dirty="0" err="1" smtClean="0">
                  <a:effectLst/>
                  <a:latin typeface="Times New Roman" panose="02020603050405020304" pitchFamily="18" charset="0"/>
                </a:rPr>
                <a:t>Yöneticisi</a:t>
              </a:r>
              <a:endParaRPr lang="en-US" sz="2800" dirty="0">
                <a:effectLst/>
                <a:latin typeface="Times New Roman" panose="02020603050405020304" pitchFamily="18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228599" y="375809"/>
              <a:ext cx="8915401" cy="2985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3200" b="1" dirty="0" smtClean="0">
                  <a:solidFill>
                    <a:srgbClr val="FF0000"/>
                  </a:solidFill>
                  <a:effectLst/>
                </a:rPr>
                <a:t>IX. TÜRKTAY </a:t>
              </a:r>
              <a:endParaRPr lang="en-US" sz="3200" dirty="0" smtClean="0">
                <a:effectLst/>
              </a:endParaRPr>
            </a:p>
            <a:p>
              <a:pPr>
                <a:spcAft>
                  <a:spcPts val="0"/>
                </a:spcAft>
              </a:pPr>
              <a:r>
                <a:rPr lang="en-US" sz="2400" b="1" dirty="0" smtClean="0">
                  <a:solidFill>
                    <a:srgbClr val="0000CC"/>
                  </a:solidFill>
                  <a:effectLst/>
                </a:rPr>
                <a:t>18 </a:t>
              </a:r>
              <a:r>
                <a:rPr lang="en-US" sz="2400" b="1" dirty="0" err="1" smtClean="0">
                  <a:solidFill>
                    <a:srgbClr val="0000CC"/>
                  </a:solidFill>
                  <a:effectLst/>
                </a:rPr>
                <a:t>Ekim</a:t>
              </a:r>
              <a:r>
                <a:rPr lang="en-US" sz="2400" b="1" dirty="0" smtClean="0">
                  <a:solidFill>
                    <a:srgbClr val="0000CC"/>
                  </a:solidFill>
                  <a:effectLst/>
                </a:rPr>
                <a:t> </a:t>
              </a:r>
              <a:r>
                <a:rPr lang="en-US" sz="2400" b="1" dirty="0" err="1" smtClean="0">
                  <a:solidFill>
                    <a:srgbClr val="0000CC"/>
                  </a:solidFill>
                  <a:effectLst/>
                </a:rPr>
                <a:t>Perşembe</a:t>
              </a:r>
              <a:r>
                <a:rPr lang="en-US" sz="2400" b="1" dirty="0" smtClean="0">
                  <a:solidFill>
                    <a:srgbClr val="0000CC"/>
                  </a:solidFill>
                  <a:effectLst/>
                </a:rPr>
                <a:t> 2018</a:t>
              </a:r>
              <a:r>
                <a:rPr lang="tr-TR" sz="2400" b="1" dirty="0" smtClean="0">
                  <a:solidFill>
                    <a:srgbClr val="0000CC"/>
                  </a:solidFill>
                  <a:effectLst/>
                </a:rPr>
                <a:t> </a:t>
              </a:r>
              <a:r>
                <a:rPr lang="en-US" sz="2400" b="1" dirty="0" smtClean="0">
                  <a:solidFill>
                    <a:srgbClr val="0000CC"/>
                  </a:solidFill>
                  <a:effectLst/>
                </a:rPr>
                <a:t>10:30 – 11:30 </a:t>
              </a:r>
              <a:endParaRPr lang="tr-TR" sz="2400" b="1" dirty="0" smtClean="0">
                <a:solidFill>
                  <a:srgbClr val="0000CC"/>
                </a:solidFill>
                <a:effectLst/>
              </a:endParaRPr>
            </a:p>
            <a:p>
              <a:pPr>
                <a:spcAft>
                  <a:spcPts val="0"/>
                </a:spcAft>
              </a:pPr>
              <a:endParaRPr lang="tr-TR" sz="2400" b="1" dirty="0" smtClean="0">
                <a:solidFill>
                  <a:srgbClr val="0000CC"/>
                </a:solidFill>
                <a:effectLst/>
              </a:endParaRPr>
            </a:p>
            <a:p>
              <a:pPr>
                <a:spcAft>
                  <a:spcPts val="0"/>
                </a:spcAft>
              </a:pPr>
              <a:r>
                <a:rPr lang="en-US" sz="2400" b="1" dirty="0" smtClean="0">
                  <a:solidFill>
                    <a:srgbClr val="0000CC"/>
                  </a:solidFill>
                  <a:effectLst/>
                </a:rPr>
                <a:t>3. PANEL</a:t>
              </a:r>
              <a:endParaRPr lang="en-US" sz="2400" dirty="0" smtClean="0">
                <a:effectLst/>
              </a:endParaRPr>
            </a:p>
            <a:p>
              <a:pPr>
                <a:spcAft>
                  <a:spcPts val="0"/>
                </a:spcAft>
              </a:pPr>
              <a:r>
                <a:rPr lang="en-US" sz="2800" b="1" dirty="0" smtClean="0">
                  <a:effectLst/>
                </a:rPr>
                <a:t>“</a:t>
              </a:r>
              <a:r>
                <a:rPr lang="en-US" sz="2800" b="1" dirty="0" err="1" smtClean="0">
                  <a:effectLst/>
                </a:rPr>
                <a:t>Alternatif</a:t>
              </a:r>
              <a:r>
                <a:rPr lang="en-US" sz="2800" b="1" dirty="0" smtClean="0">
                  <a:effectLst/>
                </a:rPr>
                <a:t> </a:t>
              </a:r>
              <a:r>
                <a:rPr lang="en-US" sz="2800" b="1" dirty="0" err="1" smtClean="0">
                  <a:effectLst/>
                </a:rPr>
                <a:t>Değerli</a:t>
              </a:r>
              <a:r>
                <a:rPr lang="en-US" sz="2800" b="1" dirty="0" smtClean="0">
                  <a:effectLst/>
                </a:rPr>
                <a:t> Metal </a:t>
              </a:r>
              <a:r>
                <a:rPr lang="en-US" sz="2800" b="1" dirty="0" err="1" smtClean="0">
                  <a:effectLst/>
                </a:rPr>
                <a:t>Kaynağı</a:t>
              </a:r>
              <a:r>
                <a:rPr lang="en-US" sz="2800" b="1" dirty="0" smtClean="0">
                  <a:effectLst/>
                </a:rPr>
                <a:t> </a:t>
              </a:r>
              <a:r>
                <a:rPr lang="en-US" sz="2800" b="1" dirty="0" err="1" smtClean="0">
                  <a:effectLst/>
                </a:rPr>
                <a:t>Olarak</a:t>
              </a:r>
              <a:r>
                <a:rPr lang="en-US" sz="2800" b="1" dirty="0" smtClean="0">
                  <a:effectLst/>
                </a:rPr>
                <a:t> </a:t>
              </a:r>
              <a:r>
                <a:rPr lang="en-US" sz="2800" b="1" dirty="0" err="1" smtClean="0">
                  <a:effectLst/>
                </a:rPr>
                <a:t>Elektronik</a:t>
              </a:r>
              <a:r>
                <a:rPr lang="en-US" sz="2800" b="1" dirty="0" smtClean="0">
                  <a:effectLst/>
                </a:rPr>
                <a:t> </a:t>
              </a:r>
              <a:r>
                <a:rPr lang="en-US" sz="2800" b="1" dirty="0" err="1" smtClean="0">
                  <a:effectLst/>
                </a:rPr>
                <a:t>Atıklar</a:t>
              </a:r>
              <a:r>
                <a:rPr lang="en-US" sz="2800" b="1" dirty="0" smtClean="0">
                  <a:effectLst/>
                </a:rPr>
                <a:t>”</a:t>
              </a:r>
              <a:endParaRPr lang="en-US" sz="2800" dirty="0" smtClean="0">
                <a:effectLst/>
              </a:endParaRPr>
            </a:p>
            <a:p>
              <a:pPr>
                <a:spcAft>
                  <a:spcPts val="0"/>
                </a:spcAft>
              </a:pPr>
              <a:endParaRPr lang="tr-TR" sz="2400" u="sng" dirty="0" smtClean="0">
                <a:effectLst/>
              </a:endParaRPr>
            </a:p>
            <a:p>
              <a:pPr>
                <a:spcAft>
                  <a:spcPts val="0"/>
                </a:spcAft>
              </a:pPr>
              <a:r>
                <a:rPr lang="en-US" sz="2400" u="sng" dirty="0" err="1" smtClean="0">
                  <a:effectLst/>
                </a:rPr>
                <a:t>Oturum</a:t>
              </a:r>
              <a:r>
                <a:rPr lang="en-US" sz="2400" u="sng" dirty="0" smtClean="0">
                  <a:effectLst/>
                </a:rPr>
                <a:t> </a:t>
              </a:r>
              <a:r>
                <a:rPr lang="en-US" sz="2400" u="sng" dirty="0" err="1" smtClean="0">
                  <a:effectLst/>
                </a:rPr>
                <a:t>Başkanı</a:t>
              </a:r>
              <a:r>
                <a:rPr lang="en-US" sz="2400" u="sng" dirty="0" smtClean="0">
                  <a:effectLst/>
                </a:rPr>
                <a:t>:</a:t>
              </a:r>
              <a:r>
                <a:rPr lang="tr-TR" sz="2400" dirty="0" smtClean="0">
                  <a:effectLst/>
                </a:rPr>
                <a:t>  </a:t>
              </a:r>
              <a:r>
                <a:rPr lang="en-US" sz="3200" b="1" dirty="0" smtClean="0">
                  <a:effectLst/>
                </a:rPr>
                <a:t>Dr. </a:t>
              </a:r>
              <a:r>
                <a:rPr lang="en-US" sz="3200" b="1" dirty="0" smtClean="0">
                  <a:solidFill>
                    <a:srgbClr val="0000CC"/>
                  </a:solidFill>
                  <a:effectLst/>
                </a:rPr>
                <a:t>Caner Zanbak</a:t>
              </a:r>
              <a:endParaRPr lang="en-US" sz="3200" dirty="0">
                <a:solidFill>
                  <a:srgbClr val="0000CC"/>
                </a:solidFill>
                <a:effectLst/>
              </a:endParaRPr>
            </a:p>
          </p:txBody>
        </p:sp>
        <p:pic>
          <p:nvPicPr>
            <p:cNvPr id="5122" name="Picture 2" descr="http://www.turktay.com/images/logo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1681" y="860007"/>
              <a:ext cx="1524000" cy="666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1232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929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364459"/>
              </p:ext>
            </p:extLst>
          </p:nvPr>
        </p:nvGraphicFramePr>
        <p:xfrm>
          <a:off x="2069690" y="433389"/>
          <a:ext cx="5514450" cy="5563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42220"/>
                <a:gridCol w="643899"/>
                <a:gridCol w="3028331"/>
              </a:tblGrid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Content in all notebooks sold in Germany in 2010 [kg]</a:t>
                      </a:r>
                      <a:endParaRPr lang="en-US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Cobalt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Co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461.305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Neodymium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Nd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15.159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Tantalum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Ta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12.065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Silver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Ag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3.106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Praseodymium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Pr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1.945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Gold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Au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736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Dysprosium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Dy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426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Indium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In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286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Palladium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Pd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280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Platinum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Pt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28,40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Yttrium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Y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11,50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Gallium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Ga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10,30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Gadolinium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Gd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4,80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Cerium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Ce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0,69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Europium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Eu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0,28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Lanthanum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La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0,08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Terbium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Tb</a:t>
                      </a:r>
                      <a:endParaRPr lang="en-US" sz="18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0,03</a:t>
                      </a:r>
                      <a:endParaRPr lang="en-US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78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269535" y="146291"/>
            <a:ext cx="7020768" cy="570918"/>
            <a:chOff x="1610729" y="378304"/>
            <a:chExt cx="7020768" cy="570918"/>
          </a:xfrm>
        </p:grpSpPr>
        <p:sp>
          <p:nvSpPr>
            <p:cNvPr id="3" name="Rectangle 2"/>
            <p:cNvSpPr/>
            <p:nvPr/>
          </p:nvSpPr>
          <p:spPr>
            <a:xfrm>
              <a:off x="2067635" y="641445"/>
              <a:ext cx="575253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 smtClean="0"/>
                <a:t>http://www.wipo.int/edocs/pubdocs/en/patents/948/wipo_pub_948_4.pdf</a:t>
              </a:r>
              <a:endParaRPr lang="en-US" sz="1400" dirty="0"/>
            </a:p>
          </p:txBody>
        </p:sp>
        <p:sp>
          <p:nvSpPr>
            <p:cNvPr id="4" name="Rectangle 3"/>
            <p:cNvSpPr/>
            <p:nvPr/>
          </p:nvSpPr>
          <p:spPr>
            <a:xfrm>
              <a:off x="1610729" y="378304"/>
              <a:ext cx="70207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sz="2000" dirty="0" smtClean="0">
                  <a:solidFill>
                    <a:srgbClr val="0000CC"/>
                  </a:solidFill>
                  <a:latin typeface="Arial Black" panose="020B0A04020102020204" pitchFamily="34" charset="0"/>
                </a:rPr>
                <a:t>E-atık Geri Kazanım Teknoloji Patent Başvuruları</a:t>
              </a:r>
              <a:endParaRPr lang="en-US" sz="2000" dirty="0">
                <a:solidFill>
                  <a:srgbClr val="0000CC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01567" y="718747"/>
            <a:ext cx="7473242" cy="5709387"/>
            <a:chOff x="601567" y="718747"/>
            <a:chExt cx="7473242" cy="570938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01567" y="718747"/>
              <a:ext cx="7473242" cy="5420506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873456" y="5554640"/>
              <a:ext cx="3643952" cy="6550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07787" y="5280127"/>
              <a:ext cx="2604944" cy="11480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r-TR" b="1" dirty="0" smtClean="0"/>
                <a:t>Patent Başvuruları (2013)</a:t>
              </a:r>
            </a:p>
            <a:p>
              <a:endParaRPr lang="tr-TR" sz="100" b="1" dirty="0" smtClean="0"/>
            </a:p>
            <a:p>
              <a:pPr>
                <a:lnSpc>
                  <a:spcPct val="70000"/>
                </a:lnSpc>
              </a:pPr>
              <a:r>
                <a:rPr lang="tr-TR" sz="1600" b="1" dirty="0" smtClean="0"/>
                <a:t>&gt;100</a:t>
              </a:r>
            </a:p>
            <a:p>
              <a:pPr>
                <a:lnSpc>
                  <a:spcPct val="70000"/>
                </a:lnSpc>
              </a:pPr>
              <a:r>
                <a:rPr lang="tr-TR" sz="1600" b="1" dirty="0" smtClean="0"/>
                <a:t>10-100</a:t>
              </a:r>
            </a:p>
            <a:p>
              <a:pPr>
                <a:lnSpc>
                  <a:spcPct val="70000"/>
                </a:lnSpc>
              </a:pPr>
              <a:r>
                <a:rPr lang="tr-TR" sz="1600" b="1" dirty="0" smtClean="0"/>
                <a:t>&lt;10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endParaRPr lang="en-US" sz="1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6036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931</TotalTime>
  <Words>438</Words>
  <Application>Microsoft Office PowerPoint</Application>
  <PresentationFormat>Ekran Gösterisi 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11</vt:i4>
      </vt:variant>
    </vt:vector>
  </HeadingPairs>
  <TitlesOfParts>
    <vt:vector size="12" baseType="lpstr"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Caner Zanbak</dc:creator>
  <cp:lastModifiedBy>HP</cp:lastModifiedBy>
  <cp:revision>46</cp:revision>
  <dcterms:created xsi:type="dcterms:W3CDTF">2018-10-14T12:01:49Z</dcterms:created>
  <dcterms:modified xsi:type="dcterms:W3CDTF">2018-11-20T07:28:01Z</dcterms:modified>
</cp:coreProperties>
</file>